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492" r:id="rId2"/>
    <p:sldId id="494" r:id="rId3"/>
    <p:sldId id="499" r:id="rId4"/>
    <p:sldId id="493" r:id="rId5"/>
    <p:sldId id="498" r:id="rId6"/>
    <p:sldId id="495" r:id="rId7"/>
    <p:sldId id="500" r:id="rId8"/>
    <p:sldId id="496" r:id="rId9"/>
    <p:sldId id="497" r:id="rId10"/>
    <p:sldId id="501" r:id="rId11"/>
    <p:sldId id="502" r:id="rId12"/>
    <p:sldId id="503" r:id="rId13"/>
    <p:sldId id="504" r:id="rId14"/>
    <p:sldId id="511" r:id="rId15"/>
    <p:sldId id="514" r:id="rId16"/>
    <p:sldId id="513" r:id="rId17"/>
    <p:sldId id="516" r:id="rId18"/>
    <p:sldId id="515" r:id="rId19"/>
    <p:sldId id="517" r:id="rId20"/>
    <p:sldId id="518" r:id="rId21"/>
    <p:sldId id="519" r:id="rId22"/>
    <p:sldId id="520" r:id="rId23"/>
    <p:sldId id="505" r:id="rId24"/>
    <p:sldId id="506" r:id="rId25"/>
    <p:sldId id="507" r:id="rId26"/>
    <p:sldId id="508" r:id="rId27"/>
    <p:sldId id="521" r:id="rId28"/>
    <p:sldId id="522" r:id="rId29"/>
    <p:sldId id="523" r:id="rId30"/>
    <p:sldId id="524" r:id="rId31"/>
    <p:sldId id="509" r:id="rId32"/>
    <p:sldId id="526" r:id="rId33"/>
    <p:sldId id="527" r:id="rId34"/>
    <p:sldId id="528" r:id="rId35"/>
    <p:sldId id="529" r:id="rId36"/>
    <p:sldId id="530" r:id="rId37"/>
    <p:sldId id="531" r:id="rId38"/>
  </p:sldIdLst>
  <p:sldSz cx="9144000" cy="6858000" type="screen4x3"/>
  <p:notesSz cx="7099300" cy="10234613"/>
  <p:defaultTextStyle>
    <a:defPPr>
      <a:defRPr lang="nl-NL"/>
    </a:defPPr>
    <a:lvl1pPr algn="r" rtl="0" eaLnBrk="0" fontAlgn="base" hangingPunct="0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99FF99"/>
    <a:srgbClr val="6699FF"/>
    <a:srgbClr val="99CCFF"/>
    <a:srgbClr val="FF9999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58" autoAdjust="0"/>
  </p:normalViewPr>
  <p:slideViewPr>
    <p:cSldViewPr snapToGrid="0">
      <p:cViewPr>
        <p:scale>
          <a:sx n="100" d="100"/>
          <a:sy n="100" d="100"/>
        </p:scale>
        <p:origin x="-1242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-2274" y="-84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1" tIns="49516" rIns="99031" bIns="49516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1" tIns="49516" rIns="99031" bIns="49516" numCol="1" anchor="t" anchorCtr="0" compatLnSpc="1">
            <a:prstTxWarp prst="textNoShape">
              <a:avLst/>
            </a:prstTxWarp>
          </a:bodyPr>
          <a:lstStyle>
            <a:lvl1pPr defTabSz="9906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1" tIns="49516" rIns="99031" bIns="49516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1" tIns="49516" rIns="99031" bIns="49516" numCol="1" anchor="b" anchorCtr="0" compatLnSpc="1">
            <a:prstTxWarp prst="textNoShape">
              <a:avLst/>
            </a:prstTxWarp>
          </a:bodyPr>
          <a:lstStyle>
            <a:lvl1pPr defTabSz="9906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90A2586-96B4-408F-B49D-9F4E8DCBBF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1" tIns="49516" rIns="99031" bIns="49516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1" tIns="49516" rIns="99031" bIns="49516" numCol="1" anchor="t" anchorCtr="0" compatLnSpc="1">
            <a:prstTxWarp prst="textNoShape">
              <a:avLst/>
            </a:prstTxWarp>
          </a:bodyPr>
          <a:lstStyle>
            <a:lvl1pPr defTabSz="9906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1" tIns="49516" rIns="99031" bIns="49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het opmaakprofiel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1" tIns="49516" rIns="99031" bIns="49516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1" tIns="49516" rIns="99031" bIns="49516" numCol="1" anchor="b" anchorCtr="0" compatLnSpc="1">
            <a:prstTxWarp prst="textNoShape">
              <a:avLst/>
            </a:prstTxWarp>
          </a:bodyPr>
          <a:lstStyle>
            <a:lvl1pPr defTabSz="990600"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D1A60BBA-050E-4F5A-83C6-4BD1FD556AF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1</a:t>
            </a:fld>
            <a:endParaRPr lang="nl-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10</a:t>
            </a:fld>
            <a:endParaRPr lang="nl-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11</a:t>
            </a:fld>
            <a:endParaRPr lang="nl-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12</a:t>
            </a:fld>
            <a:endParaRPr lang="nl-N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13</a:t>
            </a:fld>
            <a:endParaRPr lang="nl-N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14</a:t>
            </a:fld>
            <a:endParaRPr lang="nl-N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15</a:t>
            </a:fld>
            <a:endParaRPr lang="nl-N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16</a:t>
            </a:fld>
            <a:endParaRPr lang="nl-N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17</a:t>
            </a:fld>
            <a:endParaRPr lang="nl-N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18</a:t>
            </a:fld>
            <a:endParaRPr lang="nl-N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19</a:t>
            </a:fld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20</a:t>
            </a:fld>
            <a:endParaRPr lang="nl-N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21</a:t>
            </a:fld>
            <a:endParaRPr lang="nl-N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22</a:t>
            </a:fld>
            <a:endParaRPr lang="nl-N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23</a:t>
            </a:fld>
            <a:endParaRPr lang="nl-N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24</a:t>
            </a:fld>
            <a:endParaRPr lang="nl-N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25</a:t>
            </a:fld>
            <a:endParaRPr lang="nl-N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26</a:t>
            </a:fld>
            <a:endParaRPr lang="nl-NL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27</a:t>
            </a:fld>
            <a:endParaRPr lang="nl-N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28</a:t>
            </a:fld>
            <a:endParaRPr lang="nl-N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29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30</a:t>
            </a:fld>
            <a:endParaRPr lang="nl-N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31</a:t>
            </a:fld>
            <a:endParaRPr lang="nl-N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32</a:t>
            </a:fld>
            <a:endParaRPr lang="nl-N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33</a:t>
            </a:fld>
            <a:endParaRPr lang="nl-N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34</a:t>
            </a:fld>
            <a:endParaRPr lang="nl-NL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35</a:t>
            </a:fld>
            <a:endParaRPr lang="nl-NL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36</a:t>
            </a:fld>
            <a:endParaRPr lang="nl-NL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37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4</a:t>
            </a:fld>
            <a:endParaRPr 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5</a:t>
            </a:fld>
            <a:endParaRPr 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6</a:t>
            </a:fld>
            <a:endParaRPr lang="nl-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7</a:t>
            </a:fld>
            <a:endParaRPr lang="nl-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8</a:t>
            </a:fld>
            <a:endParaRPr lang="nl-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D8E09A-86D8-44CD-AC37-5C2DEE997504}" type="slidenum">
              <a:rPr lang="nl-NL" smtClean="0"/>
              <a:pPr/>
              <a:t>9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2ABCCF13-2DDC-4ECD-9651-D27ECAAFEC7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87B70D2A-05EB-4DC6-921C-20B65D120A9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62800" y="228600"/>
            <a:ext cx="1828800" cy="6172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676400" y="228600"/>
            <a:ext cx="5334000" cy="61722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C568BCF2-F758-4BBC-B395-15D08188B31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7315200" cy="6096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1676400" y="1447800"/>
            <a:ext cx="7315200" cy="4953000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0CFE8969-7B0D-4F89-8AB2-7A70C0880C9A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51FF8666-7FD8-4426-A339-17A693357F4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1FB1EEB2-E167-43D7-92DD-B771D89D556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676400" y="1447800"/>
            <a:ext cx="3581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10200" y="1447800"/>
            <a:ext cx="3581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D748AFCA-301F-4827-8DC1-EFAADAF1149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E14D7B53-0840-4AD6-9B0B-A0133C62942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1D7AD465-FD1B-43A1-A31A-770C4AD9E3F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27C1EE59-BB1F-4EC0-A662-62EF8E5EB60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29B31BF2-B769-4612-B80B-356BA55FD21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S</a:t>
            </a:r>
            <a:fld id="{315EA819-5827-4B39-8C3C-8D1CF32BD1D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28600"/>
            <a:ext cx="7315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447800"/>
            <a:ext cx="7315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76400" y="6553200"/>
            <a:ext cx="73152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nl-NL"/>
              <a:t>© XYZTEC 2009, 10-03-2009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553200"/>
            <a:ext cx="4572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r>
              <a:rPr lang="nl-NL"/>
              <a:t>S</a:t>
            </a:r>
            <a:fld id="{B8302246-1987-4038-BC33-435AAA7E2B8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5791200"/>
            <a:ext cx="7696200" cy="762000"/>
          </a:xfrm>
        </p:spPr>
        <p:txBody>
          <a:bodyPr/>
          <a:lstStyle/>
          <a:p>
            <a:r>
              <a:rPr lang="nl-NL" dirty="0" smtClean="0"/>
              <a:t>Precision </a:t>
            </a:r>
            <a:r>
              <a:rPr lang="en-GB" dirty="0" smtClean="0"/>
              <a:t>Technology</a:t>
            </a:r>
          </a:p>
        </p:txBody>
      </p:sp>
      <p:pic>
        <p:nvPicPr>
          <p:cNvPr id="2051" name="Picture 3" descr="Xyzte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3847" y="2286000"/>
            <a:ext cx="3575050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765002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It has been shown in the literature that high speed testing correlates with the resilience of a solder ball interconnect to mechanical shock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2800" b="0" kern="0" dirty="0" smtClean="0">
              <a:solidFill>
                <a:schemeClr val="tx1"/>
              </a:solidFill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</a:t>
            </a:r>
            <a:r>
              <a:rPr kumimoji="0" lang="en-GB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has also been shown that energy is a better metric than force </a:t>
            </a:r>
            <a:r>
              <a:rPr kumimoji="0" lang="en-GB" sz="28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(Force being a more traditional metric for electrical bond strength but energy being used extensively in many industries for mechanical shock)</a:t>
            </a:r>
            <a:endParaRPr kumimoji="0" lang="en-GB" sz="28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765001"/>
            <a:ext cx="7696200" cy="4378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Typical test vehicles for such studies relied on the known and different relationships between ENIG and OSP to thermal aging.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High speed testing using energy has been demonstrated to differentiate and correlate with the known trends that,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</a:t>
            </a:r>
            <a:r>
              <a:rPr kumimoji="0" lang="en-GB" sz="28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 aging OSP is stronger than ENIG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2800" b="0" kern="0" baseline="0" dirty="0" smtClean="0">
                <a:solidFill>
                  <a:schemeClr val="tx1"/>
                </a:solidFill>
                <a:latin typeface="+mn-lt"/>
              </a:rPr>
              <a:t>With</a:t>
            </a: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 aging the strength (energy) of OSP reduces more rapidly than ENIG and can become weaker.</a:t>
            </a:r>
            <a:endParaRPr kumimoji="0" lang="en-GB" sz="28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765001"/>
            <a:ext cx="7696200" cy="4378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Put simply,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A bond that can absorb more energy in a high speed test will have better performance to </a:t>
            </a:r>
            <a:r>
              <a:rPr lang="en-GB" sz="3600" b="0" kern="0" smtClean="0">
                <a:solidFill>
                  <a:schemeClr val="tx1"/>
                </a:solidFill>
                <a:latin typeface="+mn-lt"/>
              </a:rPr>
              <a:t>mechanical shock.</a:t>
            </a:r>
            <a:endParaRPr lang="en-GB" sz="3600" b="0" kern="0" dirty="0" smtClean="0">
              <a:solidFill>
                <a:schemeClr val="tx1"/>
              </a:solidFill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This may be considered an obvious expectation</a:t>
            </a: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724660"/>
            <a:ext cx="7696200" cy="4378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The industry adopted low speed force as the metric without any qualification but continues to debated high speed and energy at length whilst still using force!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noProof="0" dirty="0" smtClean="0">
                <a:solidFill>
                  <a:schemeClr val="tx1"/>
                </a:solidFill>
                <a:latin typeface="+mn-lt"/>
              </a:rPr>
              <a:t>High speed testing is beyond reasonable doubt a better method than traditional low speed</a:t>
            </a: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2756079"/>
            <a:ext cx="7696200" cy="3850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4800" b="0" kern="0" dirty="0" smtClean="0">
                <a:solidFill>
                  <a:schemeClr val="tx1"/>
                </a:solidFill>
                <a:latin typeface="+mn-lt"/>
              </a:rPr>
              <a:t>Understanding the Force (FvD) Displacement Graph</a:t>
            </a:r>
            <a:endParaRPr kumimoji="0" lang="en-GB" sz="48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26523" y="2356836"/>
            <a:ext cx="7302322" cy="1506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0" kern="0" dirty="0" smtClean="0">
                <a:solidFill>
                  <a:schemeClr val="tx1"/>
                </a:solidFill>
                <a:latin typeface="+mn-lt"/>
              </a:rPr>
              <a:t>The FvD graph “Describes” the strength of the bond and the type of failure mode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2563" y="1867437"/>
            <a:ext cx="4802771" cy="46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962918" y="2150773"/>
            <a:ext cx="3026536" cy="1056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kern="0" dirty="0" smtClean="0">
                <a:solidFill>
                  <a:schemeClr val="tx1"/>
                </a:solidFill>
                <a:latin typeface="+mn-lt"/>
              </a:rPr>
              <a:t>Simple failure mode = Simple FvD</a:t>
            </a:r>
            <a:endParaRPr kumimoji="0" lang="en-GB" sz="24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10800000" flipV="1">
            <a:off x="3309870" y="2575774"/>
            <a:ext cx="2743202" cy="105606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 bwMode="auto">
          <a:xfrm rot="5400000">
            <a:off x="4204952" y="3406460"/>
            <a:ext cx="2498508" cy="112046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2563" y="1867437"/>
            <a:ext cx="4802771" cy="46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962918" y="2150773"/>
            <a:ext cx="3026536" cy="1056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kern="0" dirty="0" smtClean="0">
                <a:solidFill>
                  <a:schemeClr val="tx1"/>
                </a:solidFill>
                <a:latin typeface="+mn-lt"/>
              </a:rPr>
              <a:t>Complex failure mode = Complex FvD</a:t>
            </a:r>
            <a:endParaRPr kumimoji="0" lang="en-GB" sz="24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10800000" flipV="1">
            <a:off x="3812146" y="2575773"/>
            <a:ext cx="2240926" cy="914401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 bwMode="auto">
          <a:xfrm rot="10800000" flipV="1">
            <a:off x="3065172" y="2717439"/>
            <a:ext cx="2949268" cy="227956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65611" y="1970468"/>
            <a:ext cx="4802771" cy="46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78794" y="2820474"/>
            <a:ext cx="3026536" cy="195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kern="0" dirty="0" smtClean="0">
                <a:solidFill>
                  <a:schemeClr val="tx1"/>
                </a:solidFill>
                <a:latin typeface="+mn-lt"/>
              </a:rPr>
              <a:t>Shape before failure which is the elastic and plastic deformation of the solder ball is the similar </a:t>
            </a:r>
            <a:endParaRPr kumimoji="0" lang="en-GB" sz="24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3979573" y="3245474"/>
            <a:ext cx="1687131" cy="37348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 bwMode="auto">
          <a:xfrm flipV="1">
            <a:off x="3670479" y="3528812"/>
            <a:ext cx="2781836" cy="149394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978794" y="4900413"/>
            <a:ext cx="3026536" cy="195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kern="0" dirty="0" smtClean="0">
                <a:solidFill>
                  <a:schemeClr val="tx1"/>
                </a:solidFill>
                <a:latin typeface="+mn-lt"/>
              </a:rPr>
              <a:t>Shape after failure is characteristic of the failure mode and different</a:t>
            </a:r>
            <a:endParaRPr kumimoji="0" lang="en-GB" sz="24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978794" y="1815922"/>
            <a:ext cx="3026536" cy="195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kern="0" dirty="0" smtClean="0">
                <a:solidFill>
                  <a:schemeClr val="tx1"/>
                </a:solidFill>
                <a:latin typeface="+mn-lt"/>
              </a:rPr>
              <a:t>Bond failure starts here</a:t>
            </a:r>
            <a:endParaRPr kumimoji="0" lang="en-GB" sz="24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3464418" y="2163649"/>
            <a:ext cx="2331075" cy="99167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65611" y="1970468"/>
            <a:ext cx="4802771" cy="46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78794" y="2086379"/>
            <a:ext cx="3026536" cy="83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Slope</a:t>
            </a:r>
            <a:r>
              <a:rPr kumimoji="0" lang="en-GB" sz="2400" b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here is the stiffness</a:t>
            </a:r>
            <a:endParaRPr kumimoji="0" lang="en-GB" sz="24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3232597" y="2511380"/>
            <a:ext cx="2434107" cy="110758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978794" y="3116688"/>
            <a:ext cx="3026536" cy="195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kern="0" dirty="0" smtClean="0">
                <a:solidFill>
                  <a:schemeClr val="tx1"/>
                </a:solidFill>
                <a:latin typeface="+mn-lt"/>
              </a:rPr>
              <a:t>Area under the graphs is the energy</a:t>
            </a:r>
            <a:endParaRPr kumimoji="0" lang="en-GB" sz="24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58090" y="2317089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WHY TEST AT HIGH SPEED?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65611" y="1970468"/>
            <a:ext cx="4802771" cy="46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78794" y="2086379"/>
            <a:ext cx="3026536" cy="83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</a:t>
            </a:r>
            <a:r>
              <a:rPr kumimoji="0" lang="en-GB" sz="20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energy here of this pad crater occurred after the failure and is not an indication of strength since the bond had failed before this energy was absorbed.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2000" b="0" kern="0" baseline="0" dirty="0" smtClean="0">
              <a:solidFill>
                <a:schemeClr val="tx1"/>
              </a:solidFill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large post failure energy resulted from mechanical locking between the lifted material and the substrate</a:t>
            </a:r>
            <a:endParaRPr kumimoji="0" lang="en-GB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3760631" y="2691685"/>
            <a:ext cx="2318197" cy="30909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32902" y="2163651"/>
            <a:ext cx="7696200" cy="441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6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Energy</a:t>
            </a:r>
            <a:r>
              <a:rPr kumimoji="0" lang="en-GB" sz="36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before the failure peak is the strength before failure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3600" b="0" kern="0" baseline="0" dirty="0" smtClean="0">
              <a:solidFill>
                <a:schemeClr val="tx1"/>
              </a:solidFill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6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Energy after the failure peak is characteristic of failure mode</a:t>
            </a: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57516" y="2009104"/>
            <a:ext cx="4714775" cy="458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78794" y="2730323"/>
            <a:ext cx="3026536" cy="83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More brittle</a:t>
            </a:r>
            <a:r>
              <a:rPr kumimoji="0" lang="en-GB" sz="2800" b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fracture =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Less energy</a:t>
            </a:r>
            <a:endParaRPr kumimoji="0" lang="en-GB" sz="28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2910625" y="3013657"/>
            <a:ext cx="2897747" cy="3348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34861" y="1146221"/>
            <a:ext cx="5962919" cy="83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Brittle fracture is</a:t>
            </a:r>
            <a:r>
              <a:rPr kumimoji="0" lang="en-GB" sz="2800" b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less strong and can absorb less energy - “shock”</a:t>
            </a:r>
            <a:endParaRPr kumimoji="0" lang="en-GB" sz="28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2910625" y="3219719"/>
            <a:ext cx="4675031" cy="21636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2756079"/>
            <a:ext cx="7696200" cy="3850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4800" b="0" kern="0" dirty="0" smtClean="0">
                <a:solidFill>
                  <a:schemeClr val="tx1"/>
                </a:solidFill>
                <a:latin typeface="+mn-lt"/>
              </a:rPr>
              <a:t>How to Test at High Speed </a:t>
            </a:r>
            <a:endParaRPr kumimoji="0" lang="en-GB" sz="48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32902" y="2299447"/>
            <a:ext cx="7696200" cy="4281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Very similar to traditional low speed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3600" b="0" kern="0" dirty="0" smtClean="0">
              <a:solidFill>
                <a:schemeClr val="tx1"/>
              </a:solidFill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Shear using energy as the measurement of strength </a:t>
            </a:r>
            <a:endParaRPr kumimoji="0" lang="en-GB" sz="36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765001"/>
            <a:ext cx="7696200" cy="484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0" kern="0" dirty="0" smtClean="0">
                <a:solidFill>
                  <a:schemeClr val="tx1"/>
                </a:solidFill>
                <a:latin typeface="+mn-lt"/>
              </a:rPr>
              <a:t>What speed do you test at?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0" kern="0" noProof="0" dirty="0" smtClean="0">
                <a:solidFill>
                  <a:schemeClr val="tx1"/>
                </a:solidFill>
                <a:latin typeface="+mn-lt"/>
              </a:rPr>
              <a:t>The sample should be tested at the “transition speed”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the speed</a:t>
            </a:r>
            <a:r>
              <a:rPr kumimoji="0" lang="en-GB" sz="3200" b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 which ductile (solder shear failures) and the failure mode of interest (brittle fracture or pad crater) occur in approximately equal amounts</a:t>
            </a:r>
            <a:endParaRPr kumimoji="0" lang="en-GB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765001"/>
            <a:ext cx="7696200" cy="484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At the transition speed the test is most sensitive to changes in strength of the failure mode of interest.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If you test at a too low speed you get all ductile failures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you test at a</a:t>
            </a:r>
            <a:r>
              <a:rPr kumimoji="0" lang="en-GB" sz="36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too high speed you get all brittle or pad crater failures</a:t>
            </a: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983346"/>
            <a:ext cx="7696200" cy="4623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If you test at the transition speed you get nominally equal amounts of each failure.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</a:t>
            </a:r>
            <a:r>
              <a:rPr kumimoji="0" lang="en-GB" sz="36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measured bonds get stronger a corresponding shift will be seen in the failure mode and energy</a:t>
            </a: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983346"/>
            <a:ext cx="7696200" cy="4623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If you are investigating brittle fractures you can use the total energy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If you are investigating pad craters you may have to use energy before peak since the energy after peak is subject to additional post failure mechanisms</a:t>
            </a: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447800" y="1596981"/>
            <a:ext cx="7696200" cy="1429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In reality you get mixed mode failures so the transition speed is calculated from the percentage of each failure mode in each test. Example,</a:t>
            </a:r>
            <a:endParaRPr kumimoji="0" lang="en-GB" sz="28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455313" y="3219718"/>
            <a:ext cx="1419829" cy="1416676"/>
            <a:chOff x="1455313" y="3219718"/>
            <a:chExt cx="1419829" cy="1416676"/>
          </a:xfrm>
        </p:grpSpPr>
        <p:sp>
          <p:nvSpPr>
            <p:cNvPr id="3" name="Oval 2"/>
            <p:cNvSpPr/>
            <p:nvPr/>
          </p:nvSpPr>
          <p:spPr bwMode="auto">
            <a:xfrm>
              <a:off x="1455313" y="3219718"/>
              <a:ext cx="1416676" cy="1416676"/>
            </a:xfrm>
            <a:prstGeom prst="ellipse">
              <a:avLst/>
            </a:prstGeom>
            <a:blipFill>
              <a:blip r:embed="rId3" cstate="print"/>
              <a:tile tx="0" ty="0" sx="100000" sy="100000" flip="none" algn="tl"/>
            </a:blip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5" name="Freeform 4"/>
            <p:cNvSpPr/>
            <p:nvPr/>
          </p:nvSpPr>
          <p:spPr bwMode="auto">
            <a:xfrm>
              <a:off x="2055992" y="3220523"/>
              <a:ext cx="819150" cy="1409700"/>
            </a:xfrm>
            <a:custGeom>
              <a:avLst/>
              <a:gdLst>
                <a:gd name="connsiteX0" fmla="*/ 114300 w 819150"/>
                <a:gd name="connsiteY0" fmla="*/ 0 h 1409700"/>
                <a:gd name="connsiteX1" fmla="*/ 395287 w 819150"/>
                <a:gd name="connsiteY1" fmla="*/ 52388 h 1409700"/>
                <a:gd name="connsiteX2" fmla="*/ 533400 w 819150"/>
                <a:gd name="connsiteY2" fmla="*/ 138113 h 1409700"/>
                <a:gd name="connsiteX3" fmla="*/ 676275 w 819150"/>
                <a:gd name="connsiteY3" fmla="*/ 300038 h 1409700"/>
                <a:gd name="connsiteX4" fmla="*/ 771525 w 819150"/>
                <a:gd name="connsiteY4" fmla="*/ 452438 h 1409700"/>
                <a:gd name="connsiteX5" fmla="*/ 819150 w 819150"/>
                <a:gd name="connsiteY5" fmla="*/ 619125 h 1409700"/>
                <a:gd name="connsiteX6" fmla="*/ 795337 w 819150"/>
                <a:gd name="connsiteY6" fmla="*/ 895350 h 1409700"/>
                <a:gd name="connsiteX7" fmla="*/ 704850 w 819150"/>
                <a:gd name="connsiteY7" fmla="*/ 1100138 h 1409700"/>
                <a:gd name="connsiteX8" fmla="*/ 523875 w 819150"/>
                <a:gd name="connsiteY8" fmla="*/ 1285875 h 1409700"/>
                <a:gd name="connsiteX9" fmla="*/ 323850 w 819150"/>
                <a:gd name="connsiteY9" fmla="*/ 1385888 h 1409700"/>
                <a:gd name="connsiteX10" fmla="*/ 147637 w 819150"/>
                <a:gd name="connsiteY10" fmla="*/ 1409700 h 1409700"/>
                <a:gd name="connsiteX11" fmla="*/ 152400 w 819150"/>
                <a:gd name="connsiteY11" fmla="*/ 1262063 h 1409700"/>
                <a:gd name="connsiteX12" fmla="*/ 171450 w 819150"/>
                <a:gd name="connsiteY12" fmla="*/ 1123950 h 1409700"/>
                <a:gd name="connsiteX13" fmla="*/ 38100 w 819150"/>
                <a:gd name="connsiteY13" fmla="*/ 966788 h 1409700"/>
                <a:gd name="connsiteX14" fmla="*/ 80962 w 819150"/>
                <a:gd name="connsiteY14" fmla="*/ 809625 h 1409700"/>
                <a:gd name="connsiteX15" fmla="*/ 90487 w 819150"/>
                <a:gd name="connsiteY15" fmla="*/ 790575 h 1409700"/>
                <a:gd name="connsiteX16" fmla="*/ 95250 w 819150"/>
                <a:gd name="connsiteY16" fmla="*/ 776288 h 1409700"/>
                <a:gd name="connsiteX17" fmla="*/ 114300 w 819150"/>
                <a:gd name="connsiteY17" fmla="*/ 619125 h 1409700"/>
                <a:gd name="connsiteX18" fmla="*/ 104775 w 819150"/>
                <a:gd name="connsiteY18" fmla="*/ 604838 h 1409700"/>
                <a:gd name="connsiteX19" fmla="*/ 28575 w 819150"/>
                <a:gd name="connsiteY19" fmla="*/ 495300 h 1409700"/>
                <a:gd name="connsiteX20" fmla="*/ 47625 w 819150"/>
                <a:gd name="connsiteY20" fmla="*/ 476250 h 1409700"/>
                <a:gd name="connsiteX21" fmla="*/ 52387 w 819150"/>
                <a:gd name="connsiteY21" fmla="*/ 452438 h 1409700"/>
                <a:gd name="connsiteX22" fmla="*/ 123825 w 819150"/>
                <a:gd name="connsiteY22" fmla="*/ 300038 h 1409700"/>
                <a:gd name="connsiteX23" fmla="*/ 42862 w 819150"/>
                <a:gd name="connsiteY23" fmla="*/ 138113 h 1409700"/>
                <a:gd name="connsiteX24" fmla="*/ 23812 w 819150"/>
                <a:gd name="connsiteY24" fmla="*/ 19050 h 1409700"/>
                <a:gd name="connsiteX25" fmla="*/ 0 w 819150"/>
                <a:gd name="connsiteY25" fmla="*/ 9525 h 140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19150" h="1409700">
                  <a:moveTo>
                    <a:pt x="114300" y="0"/>
                  </a:moveTo>
                  <a:lnTo>
                    <a:pt x="395287" y="52388"/>
                  </a:lnTo>
                  <a:lnTo>
                    <a:pt x="533400" y="138113"/>
                  </a:lnTo>
                  <a:lnTo>
                    <a:pt x="676275" y="300038"/>
                  </a:lnTo>
                  <a:lnTo>
                    <a:pt x="771525" y="452438"/>
                  </a:lnTo>
                  <a:lnTo>
                    <a:pt x="819150" y="619125"/>
                  </a:lnTo>
                  <a:lnTo>
                    <a:pt x="795337" y="895350"/>
                  </a:lnTo>
                  <a:lnTo>
                    <a:pt x="704850" y="1100138"/>
                  </a:lnTo>
                  <a:lnTo>
                    <a:pt x="523875" y="1285875"/>
                  </a:lnTo>
                  <a:lnTo>
                    <a:pt x="323850" y="1385888"/>
                  </a:lnTo>
                  <a:lnTo>
                    <a:pt x="147637" y="1409700"/>
                  </a:lnTo>
                  <a:lnTo>
                    <a:pt x="152400" y="1262063"/>
                  </a:lnTo>
                  <a:lnTo>
                    <a:pt x="171450" y="1123950"/>
                  </a:lnTo>
                  <a:lnTo>
                    <a:pt x="38100" y="966788"/>
                  </a:lnTo>
                  <a:cubicBezTo>
                    <a:pt x="52387" y="914400"/>
                    <a:pt x="65488" y="861675"/>
                    <a:pt x="80962" y="809625"/>
                  </a:cubicBezTo>
                  <a:cubicBezTo>
                    <a:pt x="82985" y="802820"/>
                    <a:pt x="87690" y="797100"/>
                    <a:pt x="90487" y="790575"/>
                  </a:cubicBezTo>
                  <a:cubicBezTo>
                    <a:pt x="92465" y="785961"/>
                    <a:pt x="95250" y="776288"/>
                    <a:pt x="95250" y="776288"/>
                  </a:cubicBezTo>
                  <a:cubicBezTo>
                    <a:pt x="101600" y="723900"/>
                    <a:pt x="111373" y="671815"/>
                    <a:pt x="114300" y="619125"/>
                  </a:cubicBezTo>
                  <a:cubicBezTo>
                    <a:pt x="114617" y="613410"/>
                    <a:pt x="104775" y="604838"/>
                    <a:pt x="104775" y="604838"/>
                  </a:cubicBezTo>
                  <a:cubicBezTo>
                    <a:pt x="79375" y="568325"/>
                    <a:pt x="46639" y="535945"/>
                    <a:pt x="28575" y="495300"/>
                  </a:cubicBezTo>
                  <a:cubicBezTo>
                    <a:pt x="24928" y="487094"/>
                    <a:pt x="43264" y="484100"/>
                    <a:pt x="47625" y="476250"/>
                  </a:cubicBezTo>
                  <a:cubicBezTo>
                    <a:pt x="51556" y="469174"/>
                    <a:pt x="52387" y="452438"/>
                    <a:pt x="52387" y="452438"/>
                  </a:cubicBezTo>
                  <a:cubicBezTo>
                    <a:pt x="127680" y="316912"/>
                    <a:pt x="123825" y="372883"/>
                    <a:pt x="123825" y="300038"/>
                  </a:cubicBezTo>
                  <a:lnTo>
                    <a:pt x="42862" y="138113"/>
                  </a:lnTo>
                  <a:lnTo>
                    <a:pt x="23812" y="19050"/>
                  </a:lnTo>
                  <a:lnTo>
                    <a:pt x="0" y="9525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6" name="Oval 5"/>
          <p:cNvSpPr/>
          <p:nvPr/>
        </p:nvSpPr>
        <p:spPr bwMode="auto">
          <a:xfrm>
            <a:off x="4369963" y="3219718"/>
            <a:ext cx="1416676" cy="1416676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4646792" y="3220523"/>
            <a:ext cx="1143000" cy="1419225"/>
          </a:xfrm>
          <a:custGeom>
            <a:avLst/>
            <a:gdLst>
              <a:gd name="connsiteX0" fmla="*/ 0 w 1143000"/>
              <a:gd name="connsiteY0" fmla="*/ 157163 h 1419225"/>
              <a:gd name="connsiteX1" fmla="*/ 257175 w 1143000"/>
              <a:gd name="connsiteY1" fmla="*/ 19050 h 1419225"/>
              <a:gd name="connsiteX2" fmla="*/ 519112 w 1143000"/>
              <a:gd name="connsiteY2" fmla="*/ 0 h 1419225"/>
              <a:gd name="connsiteX3" fmla="*/ 800100 w 1143000"/>
              <a:gd name="connsiteY3" fmla="*/ 95250 h 1419225"/>
              <a:gd name="connsiteX4" fmla="*/ 952500 w 1143000"/>
              <a:gd name="connsiteY4" fmla="*/ 223838 h 1419225"/>
              <a:gd name="connsiteX5" fmla="*/ 1085850 w 1143000"/>
              <a:gd name="connsiteY5" fmla="*/ 438150 h 1419225"/>
              <a:gd name="connsiteX6" fmla="*/ 1143000 w 1143000"/>
              <a:gd name="connsiteY6" fmla="*/ 723900 h 1419225"/>
              <a:gd name="connsiteX7" fmla="*/ 1104900 w 1143000"/>
              <a:gd name="connsiteY7" fmla="*/ 952500 h 1419225"/>
              <a:gd name="connsiteX8" fmla="*/ 1000125 w 1143000"/>
              <a:gd name="connsiteY8" fmla="*/ 1133475 h 1419225"/>
              <a:gd name="connsiteX9" fmla="*/ 804862 w 1143000"/>
              <a:gd name="connsiteY9" fmla="*/ 1314450 h 1419225"/>
              <a:gd name="connsiteX10" fmla="*/ 652462 w 1143000"/>
              <a:gd name="connsiteY10" fmla="*/ 1376363 h 1419225"/>
              <a:gd name="connsiteX11" fmla="*/ 528637 w 1143000"/>
              <a:gd name="connsiteY11" fmla="*/ 1419225 h 1419225"/>
              <a:gd name="connsiteX12" fmla="*/ 280987 w 1143000"/>
              <a:gd name="connsiteY12" fmla="*/ 1395413 h 1419225"/>
              <a:gd name="connsiteX13" fmla="*/ 109537 w 1143000"/>
              <a:gd name="connsiteY13" fmla="*/ 1328738 h 1419225"/>
              <a:gd name="connsiteX14" fmla="*/ 123825 w 1143000"/>
              <a:gd name="connsiteY14" fmla="*/ 1157288 h 1419225"/>
              <a:gd name="connsiteX15" fmla="*/ 114300 w 1143000"/>
              <a:gd name="connsiteY15" fmla="*/ 1143000 h 1419225"/>
              <a:gd name="connsiteX16" fmla="*/ 52387 w 1143000"/>
              <a:gd name="connsiteY16" fmla="*/ 1004888 h 1419225"/>
              <a:gd name="connsiteX17" fmla="*/ 85725 w 1143000"/>
              <a:gd name="connsiteY17" fmla="*/ 804863 h 1419225"/>
              <a:gd name="connsiteX18" fmla="*/ 100012 w 1143000"/>
              <a:gd name="connsiteY18" fmla="*/ 785813 h 1419225"/>
              <a:gd name="connsiteX19" fmla="*/ 209550 w 1143000"/>
              <a:gd name="connsiteY19" fmla="*/ 600075 h 1419225"/>
              <a:gd name="connsiteX20" fmla="*/ 200025 w 1143000"/>
              <a:gd name="connsiteY20" fmla="*/ 585788 h 1419225"/>
              <a:gd name="connsiteX21" fmla="*/ 185737 w 1143000"/>
              <a:gd name="connsiteY21" fmla="*/ 581025 h 1419225"/>
              <a:gd name="connsiteX22" fmla="*/ 95250 w 1143000"/>
              <a:gd name="connsiteY22" fmla="*/ 471488 h 1419225"/>
              <a:gd name="connsiteX23" fmla="*/ 19050 w 1143000"/>
              <a:gd name="connsiteY23" fmla="*/ 266700 h 1419225"/>
              <a:gd name="connsiteX24" fmla="*/ 0 w 1143000"/>
              <a:gd name="connsiteY24" fmla="*/ 157163 h 1419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143000" h="1419225">
                <a:moveTo>
                  <a:pt x="0" y="157163"/>
                </a:moveTo>
                <a:lnTo>
                  <a:pt x="257175" y="19050"/>
                </a:lnTo>
                <a:lnTo>
                  <a:pt x="519112" y="0"/>
                </a:lnTo>
                <a:lnTo>
                  <a:pt x="800100" y="95250"/>
                </a:lnTo>
                <a:lnTo>
                  <a:pt x="952500" y="223838"/>
                </a:lnTo>
                <a:lnTo>
                  <a:pt x="1085850" y="438150"/>
                </a:lnTo>
                <a:lnTo>
                  <a:pt x="1143000" y="723900"/>
                </a:lnTo>
                <a:lnTo>
                  <a:pt x="1104900" y="952500"/>
                </a:lnTo>
                <a:lnTo>
                  <a:pt x="1000125" y="1133475"/>
                </a:lnTo>
                <a:lnTo>
                  <a:pt x="804862" y="1314450"/>
                </a:lnTo>
                <a:lnTo>
                  <a:pt x="652462" y="1376363"/>
                </a:lnTo>
                <a:lnTo>
                  <a:pt x="528637" y="1419225"/>
                </a:lnTo>
                <a:lnTo>
                  <a:pt x="280987" y="1395413"/>
                </a:lnTo>
                <a:lnTo>
                  <a:pt x="109537" y="1328738"/>
                </a:lnTo>
                <a:cubicBezTo>
                  <a:pt x="114300" y="1271588"/>
                  <a:pt x="122355" y="1214617"/>
                  <a:pt x="123825" y="1157288"/>
                </a:cubicBezTo>
                <a:cubicBezTo>
                  <a:pt x="123972" y="1151566"/>
                  <a:pt x="114300" y="1143000"/>
                  <a:pt x="114300" y="1143000"/>
                </a:cubicBezTo>
                <a:cubicBezTo>
                  <a:pt x="48607" y="1021721"/>
                  <a:pt x="52387" y="1072030"/>
                  <a:pt x="52387" y="1004888"/>
                </a:cubicBezTo>
                <a:cubicBezTo>
                  <a:pt x="63500" y="938213"/>
                  <a:pt x="70414" y="870701"/>
                  <a:pt x="85725" y="804863"/>
                </a:cubicBezTo>
                <a:cubicBezTo>
                  <a:pt x="104530" y="724002"/>
                  <a:pt x="100012" y="875883"/>
                  <a:pt x="100012" y="785813"/>
                </a:cubicBezTo>
                <a:cubicBezTo>
                  <a:pt x="136525" y="723900"/>
                  <a:pt x="177405" y="664364"/>
                  <a:pt x="209550" y="600075"/>
                </a:cubicBezTo>
                <a:cubicBezTo>
                  <a:pt x="212110" y="594956"/>
                  <a:pt x="204494" y="589364"/>
                  <a:pt x="200025" y="585788"/>
                </a:cubicBezTo>
                <a:cubicBezTo>
                  <a:pt x="196105" y="582652"/>
                  <a:pt x="185737" y="581025"/>
                  <a:pt x="185737" y="581025"/>
                </a:cubicBezTo>
                <a:lnTo>
                  <a:pt x="95250" y="471488"/>
                </a:lnTo>
                <a:lnTo>
                  <a:pt x="19050" y="266700"/>
                </a:lnTo>
                <a:lnTo>
                  <a:pt x="0" y="15716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860790" y="3179377"/>
            <a:ext cx="1416676" cy="1416676"/>
            <a:chOff x="6860790" y="3179377"/>
            <a:chExt cx="1416676" cy="1416676"/>
          </a:xfrm>
        </p:grpSpPr>
        <p:sp>
          <p:nvSpPr>
            <p:cNvPr id="8" name="Oval 7"/>
            <p:cNvSpPr/>
            <p:nvPr/>
          </p:nvSpPr>
          <p:spPr bwMode="auto">
            <a:xfrm>
              <a:off x="6860790" y="3179377"/>
              <a:ext cx="1416676" cy="1416676"/>
            </a:xfrm>
            <a:prstGeom prst="ellipse">
              <a:avLst/>
            </a:prstGeom>
            <a:blipFill>
              <a:blip r:embed="rId3" cstate="print"/>
              <a:tile tx="0" ty="0" sx="100000" sy="100000" flip="none" algn="tl"/>
            </a:blipFill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7845927" y="3275432"/>
              <a:ext cx="425166" cy="1252538"/>
            </a:xfrm>
            <a:custGeom>
              <a:avLst/>
              <a:gdLst>
                <a:gd name="connsiteX0" fmla="*/ 153704 w 425166"/>
                <a:gd name="connsiteY0" fmla="*/ 52388 h 1252538"/>
                <a:gd name="connsiteX1" fmla="*/ 325154 w 425166"/>
                <a:gd name="connsiteY1" fmla="*/ 242888 h 1252538"/>
                <a:gd name="connsiteX2" fmla="*/ 410879 w 425166"/>
                <a:gd name="connsiteY2" fmla="*/ 414338 h 1252538"/>
                <a:gd name="connsiteX3" fmla="*/ 425166 w 425166"/>
                <a:gd name="connsiteY3" fmla="*/ 657225 h 1252538"/>
                <a:gd name="connsiteX4" fmla="*/ 382304 w 425166"/>
                <a:gd name="connsiteY4" fmla="*/ 885825 h 1252538"/>
                <a:gd name="connsiteX5" fmla="*/ 282291 w 425166"/>
                <a:gd name="connsiteY5" fmla="*/ 1047750 h 1252538"/>
                <a:gd name="connsiteX6" fmla="*/ 191804 w 425166"/>
                <a:gd name="connsiteY6" fmla="*/ 1138238 h 1252538"/>
                <a:gd name="connsiteX7" fmla="*/ 58454 w 425166"/>
                <a:gd name="connsiteY7" fmla="*/ 1252538 h 1252538"/>
                <a:gd name="connsiteX8" fmla="*/ 48929 w 425166"/>
                <a:gd name="connsiteY8" fmla="*/ 1033463 h 1252538"/>
                <a:gd name="connsiteX9" fmla="*/ 63216 w 425166"/>
                <a:gd name="connsiteY9" fmla="*/ 1023938 h 1252538"/>
                <a:gd name="connsiteX10" fmla="*/ 1304 w 425166"/>
                <a:gd name="connsiteY10" fmla="*/ 814388 h 1252538"/>
                <a:gd name="connsiteX11" fmla="*/ 10829 w 425166"/>
                <a:gd name="connsiteY11" fmla="*/ 800100 h 1252538"/>
                <a:gd name="connsiteX12" fmla="*/ 10829 w 425166"/>
                <a:gd name="connsiteY12" fmla="*/ 776288 h 1252538"/>
                <a:gd name="connsiteX13" fmla="*/ 187041 w 425166"/>
                <a:gd name="connsiteY13" fmla="*/ 552450 h 1252538"/>
                <a:gd name="connsiteX14" fmla="*/ 191804 w 425166"/>
                <a:gd name="connsiteY14" fmla="*/ 528638 h 1252538"/>
                <a:gd name="connsiteX15" fmla="*/ 87029 w 425166"/>
                <a:gd name="connsiteY15" fmla="*/ 280988 h 1252538"/>
                <a:gd name="connsiteX16" fmla="*/ 48929 w 425166"/>
                <a:gd name="connsiteY16" fmla="*/ 114300 h 1252538"/>
                <a:gd name="connsiteX17" fmla="*/ 58454 w 425166"/>
                <a:gd name="connsiteY17" fmla="*/ 100013 h 1252538"/>
                <a:gd name="connsiteX18" fmla="*/ 77504 w 425166"/>
                <a:gd name="connsiteY18" fmla="*/ 0 h 1252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25166" h="1252538">
                  <a:moveTo>
                    <a:pt x="153704" y="52388"/>
                  </a:moveTo>
                  <a:lnTo>
                    <a:pt x="325154" y="242888"/>
                  </a:lnTo>
                  <a:lnTo>
                    <a:pt x="410879" y="414338"/>
                  </a:lnTo>
                  <a:cubicBezTo>
                    <a:pt x="415835" y="495289"/>
                    <a:pt x="425166" y="576123"/>
                    <a:pt x="425166" y="657225"/>
                  </a:cubicBezTo>
                  <a:lnTo>
                    <a:pt x="382304" y="885825"/>
                  </a:lnTo>
                  <a:lnTo>
                    <a:pt x="282291" y="1047750"/>
                  </a:lnTo>
                  <a:lnTo>
                    <a:pt x="191804" y="1138238"/>
                  </a:lnTo>
                  <a:lnTo>
                    <a:pt x="58454" y="1252538"/>
                  </a:lnTo>
                  <a:cubicBezTo>
                    <a:pt x="55279" y="1179513"/>
                    <a:pt x="47407" y="1106541"/>
                    <a:pt x="48929" y="1033463"/>
                  </a:cubicBezTo>
                  <a:cubicBezTo>
                    <a:pt x="49048" y="1027741"/>
                    <a:pt x="63216" y="1023938"/>
                    <a:pt x="63216" y="1023938"/>
                  </a:cubicBezTo>
                  <a:cubicBezTo>
                    <a:pt x="42579" y="954088"/>
                    <a:pt x="17902" y="885307"/>
                    <a:pt x="1304" y="814388"/>
                  </a:cubicBezTo>
                  <a:cubicBezTo>
                    <a:pt x="0" y="808815"/>
                    <a:pt x="9441" y="805653"/>
                    <a:pt x="10829" y="800100"/>
                  </a:cubicBezTo>
                  <a:cubicBezTo>
                    <a:pt x="12754" y="792400"/>
                    <a:pt x="10829" y="784225"/>
                    <a:pt x="10829" y="776288"/>
                  </a:cubicBezTo>
                  <a:cubicBezTo>
                    <a:pt x="69566" y="701675"/>
                    <a:pt x="131014" y="629119"/>
                    <a:pt x="187041" y="552450"/>
                  </a:cubicBezTo>
                  <a:cubicBezTo>
                    <a:pt x="191817" y="545915"/>
                    <a:pt x="191804" y="528638"/>
                    <a:pt x="191804" y="528638"/>
                  </a:cubicBezTo>
                  <a:cubicBezTo>
                    <a:pt x="85078" y="290930"/>
                    <a:pt x="87029" y="380543"/>
                    <a:pt x="87029" y="280988"/>
                  </a:cubicBezTo>
                  <a:cubicBezTo>
                    <a:pt x="74329" y="225425"/>
                    <a:pt x="57818" y="170598"/>
                    <a:pt x="48929" y="114300"/>
                  </a:cubicBezTo>
                  <a:cubicBezTo>
                    <a:pt x="48036" y="108646"/>
                    <a:pt x="58454" y="100013"/>
                    <a:pt x="58454" y="100013"/>
                  </a:cubicBezTo>
                  <a:lnTo>
                    <a:pt x="77504" y="0"/>
                  </a:lnTo>
                </a:path>
              </a:pathLst>
            </a:cu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1306131" y="4778063"/>
            <a:ext cx="2029496" cy="1429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0" kern="0" noProof="0" dirty="0" smtClean="0">
                <a:solidFill>
                  <a:schemeClr val="tx1"/>
                </a:solidFill>
                <a:latin typeface="+mn-lt"/>
              </a:rPr>
              <a:t>50% brittle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50%</a:t>
            </a:r>
            <a:r>
              <a:rPr kumimoji="0" lang="en-GB" sz="2800" b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ductile</a:t>
            </a:r>
            <a:endParaRPr kumimoji="0" lang="en-GB" sz="28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4165241" y="4778063"/>
            <a:ext cx="2029496" cy="1429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sz="2800" b="0" kern="0" dirty="0" smtClean="0">
                <a:solidFill>
                  <a:schemeClr val="tx1"/>
                </a:solidFill>
                <a:latin typeface="+mn-lt"/>
              </a:rPr>
              <a:t>25</a:t>
            </a:r>
            <a:r>
              <a:rPr lang="nl-NL" sz="2800" b="0" kern="0" noProof="0" dirty="0" smtClean="0">
                <a:solidFill>
                  <a:schemeClr val="tx1"/>
                </a:solidFill>
                <a:latin typeface="+mn-lt"/>
              </a:rPr>
              <a:t>% brittle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75</a:t>
            </a:r>
            <a:r>
              <a:rPr kumimoji="0" lang="nl-NL" sz="2800" b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</a:t>
            </a:r>
            <a:r>
              <a:rPr kumimoji="0" lang="nl-NL" sz="2800" b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ductile</a:t>
            </a:r>
            <a:endParaRPr kumimoji="0" lang="nl-NL" sz="28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6818288" y="4778063"/>
            <a:ext cx="2029496" cy="1429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75</a:t>
            </a:r>
            <a:r>
              <a:rPr lang="en-GB" sz="2800" b="0" kern="0" noProof="0" dirty="0" smtClean="0">
                <a:solidFill>
                  <a:schemeClr val="tx1"/>
                </a:solidFill>
                <a:latin typeface="+mn-lt"/>
              </a:rPr>
              <a:t>% brittle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25</a:t>
            </a:r>
            <a:r>
              <a:rPr kumimoji="0" lang="en-GB" sz="2800" b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</a:t>
            </a:r>
            <a:r>
              <a:rPr kumimoji="0" lang="en-GB" sz="2800" b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ductile</a:t>
            </a:r>
            <a:endParaRPr kumimoji="0" lang="en-GB" sz="28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653862" y="1465162"/>
            <a:ext cx="7696200" cy="1214446"/>
          </a:xfrm>
        </p:spPr>
        <p:txBody>
          <a:bodyPr/>
          <a:lstStyle/>
          <a:p>
            <a:pPr algn="l"/>
            <a:r>
              <a:rPr lang="nl-NL" dirty="0" smtClean="0"/>
              <a:t>Typical </a:t>
            </a:r>
            <a:r>
              <a:rPr lang="en-GB" dirty="0" smtClean="0"/>
              <a:t>manufacturing</a:t>
            </a:r>
            <a:r>
              <a:rPr lang="nl-NL" dirty="0" smtClean="0"/>
              <a:t> and end use failures</a:t>
            </a:r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3116" y="2240119"/>
            <a:ext cx="7810500" cy="40005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983346"/>
            <a:ext cx="7696200" cy="4623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Do not mix the data between different failure modes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3600" b="0" kern="0" dirty="0" smtClean="0">
              <a:solidFill>
                <a:schemeClr val="tx1"/>
              </a:solidFill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Even if they occur on the same sample analyse the brittle a pad crater data separately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765001"/>
            <a:ext cx="7696200" cy="484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Find the transition speed by testing at different speeds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6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 a few tests to get a feel for the speed relationship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Then home in around the transition speed taking about 10 tests at about 4 speeds where the transition seems to be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6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Chose</a:t>
            </a:r>
            <a:r>
              <a:rPr kumimoji="0" lang="en-GB" sz="36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speed closest</a:t>
            </a: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2202287"/>
            <a:ext cx="7696200" cy="440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If the transition speed is above the maximum speed possible test at the maximum speed</a:t>
            </a:r>
            <a:endParaRPr kumimoji="0" lang="en-GB" sz="36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765001"/>
            <a:ext cx="7696200" cy="484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Collect data for the samples of interest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3600" b="0" kern="0" dirty="0" smtClean="0">
              <a:solidFill>
                <a:schemeClr val="tx1"/>
              </a:solidFill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600" b="0" kern="0" noProof="0" dirty="0" smtClean="0">
                <a:solidFill>
                  <a:schemeClr val="tx1"/>
                </a:solidFill>
                <a:latin typeface="+mn-lt"/>
              </a:rPr>
              <a:t>The samples with the highest energy values will have the best resistance to mechanical shock</a:t>
            </a: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2189408"/>
            <a:ext cx="7696200" cy="441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4800" b="0" kern="0" dirty="0" smtClean="0">
                <a:solidFill>
                  <a:schemeClr val="tx1"/>
                </a:solidFill>
                <a:latin typeface="+mn-lt"/>
              </a:rPr>
              <a:t>What energy is acceptable?</a:t>
            </a:r>
            <a:endParaRPr kumimoji="0" lang="en-GB" sz="4800" b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724659"/>
            <a:ext cx="7696200" cy="484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No industrial standards exist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6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because of the large variance in constructions</a:t>
            </a:r>
            <a:r>
              <a:rPr kumimoji="0" lang="en-GB" sz="36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Different solder alloys, surface finishes, substrates, NSMD vs SMD, process conditions and geometries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600" b="0" kern="0" noProof="0" dirty="0" smtClean="0">
                <a:solidFill>
                  <a:schemeClr val="tx1"/>
                </a:solidFill>
                <a:latin typeface="+mn-lt"/>
              </a:rPr>
              <a:t>Industrial standards will only be possible when and if some construction standardisation occurs</a:t>
            </a: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724659"/>
            <a:ext cx="7696200" cy="484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Until industrial standards are available you will have to derive your own energy control limits based on initial energy measurements and the knowledge you have of the product</a:t>
            </a:r>
            <a:endParaRPr kumimoji="0" lang="en-GB" sz="36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97297" y="1724659"/>
            <a:ext cx="7696200" cy="484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b="0" kern="0" dirty="0" smtClean="0">
                <a:solidFill>
                  <a:schemeClr val="tx1"/>
                </a:solidFill>
                <a:latin typeface="+mn-lt"/>
              </a:rPr>
              <a:t>If the product is not performing monitoring high speed energy will enable you to determine if design or process changes are likely to result in an improvement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3200" b="0" kern="0" dirty="0" smtClean="0">
                <a:solidFill>
                  <a:schemeClr val="tx1"/>
                </a:solidFill>
                <a:latin typeface="+mn-lt"/>
              </a:rPr>
              <a:t>If the product is performing monitoring high speed energy can provide a quick, low cost and real time quality metric</a:t>
            </a:r>
            <a:endParaRPr kumimoji="0" lang="en-GB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28"/>
          <p:cNvSpPr/>
          <p:nvPr/>
        </p:nvSpPr>
        <p:spPr bwMode="auto">
          <a:xfrm>
            <a:off x="6070847" y="3798060"/>
            <a:ext cx="1223962" cy="285750"/>
          </a:xfrm>
          <a:custGeom>
            <a:avLst/>
            <a:gdLst>
              <a:gd name="connsiteX0" fmla="*/ 119062 w 1223962"/>
              <a:gd name="connsiteY0" fmla="*/ 280988 h 285750"/>
              <a:gd name="connsiteX1" fmla="*/ 42862 w 1223962"/>
              <a:gd name="connsiteY1" fmla="*/ 138113 h 285750"/>
              <a:gd name="connsiteX2" fmla="*/ 14287 w 1223962"/>
              <a:gd name="connsiteY2" fmla="*/ 52388 h 285750"/>
              <a:gd name="connsiteX3" fmla="*/ 0 w 1223962"/>
              <a:gd name="connsiteY3" fmla="*/ 0 h 285750"/>
              <a:gd name="connsiteX4" fmla="*/ 1223962 w 1223962"/>
              <a:gd name="connsiteY4" fmla="*/ 0 h 285750"/>
              <a:gd name="connsiteX5" fmla="*/ 1204912 w 1223962"/>
              <a:gd name="connsiteY5" fmla="*/ 85725 h 285750"/>
              <a:gd name="connsiteX6" fmla="*/ 1100137 w 1223962"/>
              <a:gd name="connsiteY6" fmla="*/ 285750 h 285750"/>
              <a:gd name="connsiteX7" fmla="*/ 119062 w 1223962"/>
              <a:gd name="connsiteY7" fmla="*/ 280988 h 285750"/>
              <a:gd name="connsiteX0" fmla="*/ 119062 w 1223962"/>
              <a:gd name="connsiteY0" fmla="*/ 280988 h 285750"/>
              <a:gd name="connsiteX1" fmla="*/ 42862 w 1223962"/>
              <a:gd name="connsiteY1" fmla="*/ 138113 h 285750"/>
              <a:gd name="connsiteX2" fmla="*/ 14287 w 1223962"/>
              <a:gd name="connsiteY2" fmla="*/ 52388 h 285750"/>
              <a:gd name="connsiteX3" fmla="*/ 0 w 1223962"/>
              <a:gd name="connsiteY3" fmla="*/ 0 h 285750"/>
              <a:gd name="connsiteX4" fmla="*/ 1223962 w 1223962"/>
              <a:gd name="connsiteY4" fmla="*/ 0 h 285750"/>
              <a:gd name="connsiteX5" fmla="*/ 1204912 w 1223962"/>
              <a:gd name="connsiteY5" fmla="*/ 85725 h 285750"/>
              <a:gd name="connsiteX6" fmla="*/ 1100137 w 1223962"/>
              <a:gd name="connsiteY6" fmla="*/ 285750 h 285750"/>
              <a:gd name="connsiteX7" fmla="*/ 119062 w 1223962"/>
              <a:gd name="connsiteY7" fmla="*/ 280988 h 285750"/>
              <a:gd name="connsiteX0" fmla="*/ 119062 w 1223962"/>
              <a:gd name="connsiteY0" fmla="*/ 280988 h 285750"/>
              <a:gd name="connsiteX1" fmla="*/ 42862 w 1223962"/>
              <a:gd name="connsiteY1" fmla="*/ 138113 h 285750"/>
              <a:gd name="connsiteX2" fmla="*/ 14287 w 1223962"/>
              <a:gd name="connsiteY2" fmla="*/ 52388 h 285750"/>
              <a:gd name="connsiteX3" fmla="*/ 0 w 1223962"/>
              <a:gd name="connsiteY3" fmla="*/ 0 h 285750"/>
              <a:gd name="connsiteX4" fmla="*/ 1223962 w 1223962"/>
              <a:gd name="connsiteY4" fmla="*/ 0 h 285750"/>
              <a:gd name="connsiteX5" fmla="*/ 1204912 w 1223962"/>
              <a:gd name="connsiteY5" fmla="*/ 85725 h 285750"/>
              <a:gd name="connsiteX6" fmla="*/ 1100137 w 1223962"/>
              <a:gd name="connsiteY6" fmla="*/ 285750 h 285750"/>
              <a:gd name="connsiteX7" fmla="*/ 119062 w 1223962"/>
              <a:gd name="connsiteY7" fmla="*/ 280988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3962" h="285750">
                <a:moveTo>
                  <a:pt x="119062" y="280988"/>
                </a:moveTo>
                <a:lnTo>
                  <a:pt x="42862" y="138113"/>
                </a:lnTo>
                <a:cubicBezTo>
                  <a:pt x="12518" y="62253"/>
                  <a:pt x="28574" y="92322"/>
                  <a:pt x="14287" y="52388"/>
                </a:cubicBezTo>
                <a:lnTo>
                  <a:pt x="0" y="0"/>
                </a:lnTo>
                <a:lnTo>
                  <a:pt x="1223962" y="0"/>
                </a:lnTo>
                <a:lnTo>
                  <a:pt x="1204912" y="85725"/>
                </a:lnTo>
                <a:lnTo>
                  <a:pt x="1100137" y="285750"/>
                </a:lnTo>
                <a:lnTo>
                  <a:pt x="119062" y="28098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2575155" y="3083687"/>
            <a:ext cx="1214446" cy="121444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932213" y="4083819"/>
            <a:ext cx="2500330" cy="500066"/>
          </a:xfrm>
          <a:prstGeom prst="rect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413647"/>
            <a:ext cx="7696200" cy="1214446"/>
          </a:xfrm>
        </p:spPr>
        <p:txBody>
          <a:bodyPr/>
          <a:lstStyle/>
          <a:p>
            <a:pPr algn="l"/>
            <a:r>
              <a:rPr lang="nl-NL" dirty="0" smtClean="0"/>
              <a:t>A Bond </a:t>
            </a:r>
            <a:r>
              <a:rPr lang="en-GB" dirty="0" smtClean="0"/>
              <a:t>Tester</a:t>
            </a:r>
            <a:r>
              <a:rPr lang="nl-NL" dirty="0" smtClean="0"/>
              <a:t> is </a:t>
            </a:r>
            <a:r>
              <a:rPr lang="en-GB" dirty="0" smtClean="0"/>
              <a:t>normally</a:t>
            </a:r>
            <a:r>
              <a:rPr lang="nl-NL" dirty="0" smtClean="0"/>
              <a:t> required to test the bond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575155" y="4083819"/>
            <a:ext cx="1285884" cy="142876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6720750" y="2382591"/>
            <a:ext cx="465662" cy="2150772"/>
          </a:xfrm>
          <a:custGeom>
            <a:avLst/>
            <a:gdLst>
              <a:gd name="connsiteX0" fmla="*/ 465662 w 465662"/>
              <a:gd name="connsiteY0" fmla="*/ 0 h 2150772"/>
              <a:gd name="connsiteX1" fmla="*/ 465662 w 465662"/>
              <a:gd name="connsiteY1" fmla="*/ 2150772 h 2150772"/>
              <a:gd name="connsiteX2" fmla="*/ 14901 w 465662"/>
              <a:gd name="connsiteY2" fmla="*/ 2060620 h 2150772"/>
              <a:gd name="connsiteX3" fmla="*/ 53538 w 465662"/>
              <a:gd name="connsiteY3" fmla="*/ 2034862 h 2150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5662" h="2150772">
                <a:moveTo>
                  <a:pt x="465662" y="0"/>
                </a:moveTo>
                <a:lnTo>
                  <a:pt x="465662" y="2150772"/>
                </a:lnTo>
                <a:cubicBezTo>
                  <a:pt x="315408" y="2120721"/>
                  <a:pt x="162407" y="2102106"/>
                  <a:pt x="14901" y="2060620"/>
                </a:cubicBezTo>
                <a:cubicBezTo>
                  <a:pt x="0" y="2056429"/>
                  <a:pt x="53538" y="2034862"/>
                  <a:pt x="53538" y="2034862"/>
                </a:cubicBezTo>
              </a:path>
            </a:pathLst>
          </a:cu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1717899" y="2369307"/>
            <a:ext cx="824248" cy="1416676"/>
          </a:xfrm>
          <a:custGeom>
            <a:avLst/>
            <a:gdLst>
              <a:gd name="connsiteX0" fmla="*/ 824248 w 824248"/>
              <a:gd name="connsiteY0" fmla="*/ 0 h 1416676"/>
              <a:gd name="connsiteX1" fmla="*/ 824248 w 824248"/>
              <a:gd name="connsiteY1" fmla="*/ 1416676 h 1416676"/>
              <a:gd name="connsiteX2" fmla="*/ 528034 w 824248"/>
              <a:gd name="connsiteY2" fmla="*/ 1378039 h 1416676"/>
              <a:gd name="connsiteX3" fmla="*/ 0 w 824248"/>
              <a:gd name="connsiteY3" fmla="*/ 51515 h 1416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4248" h="1416676">
                <a:moveTo>
                  <a:pt x="824248" y="0"/>
                </a:moveTo>
                <a:lnTo>
                  <a:pt x="824248" y="1416676"/>
                </a:lnTo>
                <a:lnTo>
                  <a:pt x="528034" y="1378039"/>
                </a:lnTo>
                <a:lnTo>
                  <a:pt x="0" y="51515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432675" y="4083819"/>
            <a:ext cx="2500330" cy="500066"/>
          </a:xfrm>
          <a:prstGeom prst="rect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075617" y="4083819"/>
            <a:ext cx="1285884" cy="142876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cxnSp>
        <p:nvCxnSpPr>
          <p:cNvPr id="23" name="Straight Connector 22"/>
          <p:cNvCxnSpPr>
            <a:stCxn id="15" idx="1"/>
          </p:cNvCxnSpPr>
          <p:nvPr/>
        </p:nvCxnSpPr>
        <p:spPr bwMode="auto">
          <a:xfrm>
            <a:off x="2503717" y="3798067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Freeform 29"/>
          <p:cNvSpPr/>
          <p:nvPr/>
        </p:nvSpPr>
        <p:spPr bwMode="auto">
          <a:xfrm>
            <a:off x="7140464" y="3083685"/>
            <a:ext cx="1047750" cy="714375"/>
          </a:xfrm>
          <a:custGeom>
            <a:avLst/>
            <a:gdLst>
              <a:gd name="connsiteX0" fmla="*/ 1038225 w 1047750"/>
              <a:gd name="connsiteY0" fmla="*/ 714375 h 714375"/>
              <a:gd name="connsiteX1" fmla="*/ 0 w 1047750"/>
              <a:gd name="connsiteY1" fmla="*/ 709613 h 714375"/>
              <a:gd name="connsiteX2" fmla="*/ 4762 w 1047750"/>
              <a:gd name="connsiteY2" fmla="*/ 133350 h 714375"/>
              <a:gd name="connsiteX3" fmla="*/ 133350 w 1047750"/>
              <a:gd name="connsiteY3" fmla="*/ 80963 h 714375"/>
              <a:gd name="connsiteX4" fmla="*/ 271462 w 1047750"/>
              <a:gd name="connsiteY4" fmla="*/ 9525 h 714375"/>
              <a:gd name="connsiteX5" fmla="*/ 495300 w 1047750"/>
              <a:gd name="connsiteY5" fmla="*/ 0 h 714375"/>
              <a:gd name="connsiteX6" fmla="*/ 681037 w 1047750"/>
              <a:gd name="connsiteY6" fmla="*/ 42863 h 714375"/>
              <a:gd name="connsiteX7" fmla="*/ 842962 w 1047750"/>
              <a:gd name="connsiteY7" fmla="*/ 142875 h 714375"/>
              <a:gd name="connsiteX8" fmla="*/ 938212 w 1047750"/>
              <a:gd name="connsiteY8" fmla="*/ 257175 h 714375"/>
              <a:gd name="connsiteX9" fmla="*/ 1019175 w 1047750"/>
              <a:gd name="connsiteY9" fmla="*/ 404813 h 714375"/>
              <a:gd name="connsiteX10" fmla="*/ 1047750 w 1047750"/>
              <a:gd name="connsiteY10" fmla="*/ 528638 h 714375"/>
              <a:gd name="connsiteX11" fmla="*/ 1038225 w 1047750"/>
              <a:gd name="connsiteY11" fmla="*/ 714375 h 714375"/>
              <a:gd name="connsiteX0" fmla="*/ 1038225 w 1047750"/>
              <a:gd name="connsiteY0" fmla="*/ 714375 h 714375"/>
              <a:gd name="connsiteX1" fmla="*/ 0 w 1047750"/>
              <a:gd name="connsiteY1" fmla="*/ 709613 h 714375"/>
              <a:gd name="connsiteX2" fmla="*/ 4762 w 1047750"/>
              <a:gd name="connsiteY2" fmla="*/ 133350 h 714375"/>
              <a:gd name="connsiteX3" fmla="*/ 133350 w 1047750"/>
              <a:gd name="connsiteY3" fmla="*/ 80963 h 714375"/>
              <a:gd name="connsiteX4" fmla="*/ 271462 w 1047750"/>
              <a:gd name="connsiteY4" fmla="*/ 9525 h 714375"/>
              <a:gd name="connsiteX5" fmla="*/ 495300 w 1047750"/>
              <a:gd name="connsiteY5" fmla="*/ 0 h 714375"/>
              <a:gd name="connsiteX6" fmla="*/ 681037 w 1047750"/>
              <a:gd name="connsiteY6" fmla="*/ 42863 h 714375"/>
              <a:gd name="connsiteX7" fmla="*/ 842962 w 1047750"/>
              <a:gd name="connsiteY7" fmla="*/ 142875 h 714375"/>
              <a:gd name="connsiteX8" fmla="*/ 938212 w 1047750"/>
              <a:gd name="connsiteY8" fmla="*/ 257175 h 714375"/>
              <a:gd name="connsiteX9" fmla="*/ 1019175 w 1047750"/>
              <a:gd name="connsiteY9" fmla="*/ 404813 h 714375"/>
              <a:gd name="connsiteX10" fmla="*/ 1047750 w 1047750"/>
              <a:gd name="connsiteY10" fmla="*/ 528638 h 714375"/>
              <a:gd name="connsiteX11" fmla="*/ 1038225 w 1047750"/>
              <a:gd name="connsiteY11" fmla="*/ 714375 h 714375"/>
              <a:gd name="connsiteX0" fmla="*/ 1038225 w 1047750"/>
              <a:gd name="connsiteY0" fmla="*/ 714375 h 714375"/>
              <a:gd name="connsiteX1" fmla="*/ 0 w 1047750"/>
              <a:gd name="connsiteY1" fmla="*/ 709613 h 714375"/>
              <a:gd name="connsiteX2" fmla="*/ 4762 w 1047750"/>
              <a:gd name="connsiteY2" fmla="*/ 133350 h 714375"/>
              <a:gd name="connsiteX3" fmla="*/ 133350 w 1047750"/>
              <a:gd name="connsiteY3" fmla="*/ 80963 h 714375"/>
              <a:gd name="connsiteX4" fmla="*/ 271462 w 1047750"/>
              <a:gd name="connsiteY4" fmla="*/ 9525 h 714375"/>
              <a:gd name="connsiteX5" fmla="*/ 495300 w 1047750"/>
              <a:gd name="connsiteY5" fmla="*/ 0 h 714375"/>
              <a:gd name="connsiteX6" fmla="*/ 681037 w 1047750"/>
              <a:gd name="connsiteY6" fmla="*/ 42863 h 714375"/>
              <a:gd name="connsiteX7" fmla="*/ 842962 w 1047750"/>
              <a:gd name="connsiteY7" fmla="*/ 142875 h 714375"/>
              <a:gd name="connsiteX8" fmla="*/ 938212 w 1047750"/>
              <a:gd name="connsiteY8" fmla="*/ 257175 h 714375"/>
              <a:gd name="connsiteX9" fmla="*/ 1019175 w 1047750"/>
              <a:gd name="connsiteY9" fmla="*/ 404813 h 714375"/>
              <a:gd name="connsiteX10" fmla="*/ 1047750 w 1047750"/>
              <a:gd name="connsiteY10" fmla="*/ 528638 h 714375"/>
              <a:gd name="connsiteX11" fmla="*/ 1038225 w 1047750"/>
              <a:gd name="connsiteY11" fmla="*/ 714375 h 714375"/>
              <a:gd name="connsiteX0" fmla="*/ 1038225 w 1047750"/>
              <a:gd name="connsiteY0" fmla="*/ 714375 h 714375"/>
              <a:gd name="connsiteX1" fmla="*/ 0 w 1047750"/>
              <a:gd name="connsiteY1" fmla="*/ 709613 h 714375"/>
              <a:gd name="connsiteX2" fmla="*/ 4762 w 1047750"/>
              <a:gd name="connsiteY2" fmla="*/ 133350 h 714375"/>
              <a:gd name="connsiteX3" fmla="*/ 133350 w 1047750"/>
              <a:gd name="connsiteY3" fmla="*/ 80963 h 714375"/>
              <a:gd name="connsiteX4" fmla="*/ 138112 w 1047750"/>
              <a:gd name="connsiteY4" fmla="*/ 80963 h 714375"/>
              <a:gd name="connsiteX5" fmla="*/ 271462 w 1047750"/>
              <a:gd name="connsiteY5" fmla="*/ 9525 h 714375"/>
              <a:gd name="connsiteX6" fmla="*/ 495300 w 1047750"/>
              <a:gd name="connsiteY6" fmla="*/ 0 h 714375"/>
              <a:gd name="connsiteX7" fmla="*/ 681037 w 1047750"/>
              <a:gd name="connsiteY7" fmla="*/ 42863 h 714375"/>
              <a:gd name="connsiteX8" fmla="*/ 842962 w 1047750"/>
              <a:gd name="connsiteY8" fmla="*/ 142875 h 714375"/>
              <a:gd name="connsiteX9" fmla="*/ 938212 w 1047750"/>
              <a:gd name="connsiteY9" fmla="*/ 257175 h 714375"/>
              <a:gd name="connsiteX10" fmla="*/ 1019175 w 1047750"/>
              <a:gd name="connsiteY10" fmla="*/ 404813 h 714375"/>
              <a:gd name="connsiteX11" fmla="*/ 1047750 w 1047750"/>
              <a:gd name="connsiteY11" fmla="*/ 528638 h 714375"/>
              <a:gd name="connsiteX12" fmla="*/ 1038225 w 1047750"/>
              <a:gd name="connsiteY12" fmla="*/ 714375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47750" h="714375">
                <a:moveTo>
                  <a:pt x="1038225" y="714375"/>
                </a:moveTo>
                <a:lnTo>
                  <a:pt x="0" y="709613"/>
                </a:lnTo>
                <a:cubicBezTo>
                  <a:pt x="1587" y="517525"/>
                  <a:pt x="3175" y="325438"/>
                  <a:pt x="4762" y="133350"/>
                </a:cubicBezTo>
                <a:cubicBezTo>
                  <a:pt x="47625" y="115888"/>
                  <a:pt x="90487" y="46037"/>
                  <a:pt x="133350" y="80963"/>
                </a:cubicBezTo>
                <a:cubicBezTo>
                  <a:pt x="155575" y="72232"/>
                  <a:pt x="115093" y="92869"/>
                  <a:pt x="138112" y="80963"/>
                </a:cubicBezTo>
                <a:cubicBezTo>
                  <a:pt x="161131" y="69057"/>
                  <a:pt x="211931" y="23019"/>
                  <a:pt x="271462" y="9525"/>
                </a:cubicBezTo>
                <a:lnTo>
                  <a:pt x="495300" y="0"/>
                </a:lnTo>
                <a:lnTo>
                  <a:pt x="681037" y="42863"/>
                </a:lnTo>
                <a:lnTo>
                  <a:pt x="842962" y="142875"/>
                </a:lnTo>
                <a:lnTo>
                  <a:pt x="938212" y="257175"/>
                </a:lnTo>
                <a:lnTo>
                  <a:pt x="1019175" y="404813"/>
                </a:lnTo>
                <a:lnTo>
                  <a:pt x="1047750" y="528638"/>
                </a:lnTo>
                <a:lnTo>
                  <a:pt x="1038225" y="714375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6321317" y="2369307"/>
            <a:ext cx="824248" cy="1416676"/>
          </a:xfrm>
          <a:custGeom>
            <a:avLst/>
            <a:gdLst>
              <a:gd name="connsiteX0" fmla="*/ 824248 w 824248"/>
              <a:gd name="connsiteY0" fmla="*/ 0 h 1416676"/>
              <a:gd name="connsiteX1" fmla="*/ 824248 w 824248"/>
              <a:gd name="connsiteY1" fmla="*/ 1416676 h 1416676"/>
              <a:gd name="connsiteX2" fmla="*/ 528034 w 824248"/>
              <a:gd name="connsiteY2" fmla="*/ 1378039 h 1416676"/>
              <a:gd name="connsiteX3" fmla="*/ 0 w 824248"/>
              <a:gd name="connsiteY3" fmla="*/ 51515 h 1416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4248" h="1416676">
                <a:moveTo>
                  <a:pt x="824248" y="0"/>
                </a:moveTo>
                <a:lnTo>
                  <a:pt x="824248" y="1416676"/>
                </a:lnTo>
                <a:lnTo>
                  <a:pt x="528034" y="1378039"/>
                </a:lnTo>
                <a:lnTo>
                  <a:pt x="0" y="51515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 bwMode="auto">
          <a:xfrm>
            <a:off x="1447800" y="4787911"/>
            <a:ext cx="769620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kern="0" dirty="0" smtClean="0">
                <a:solidFill>
                  <a:schemeClr val="tx1"/>
                </a:solidFill>
                <a:latin typeface="+mn-lt"/>
              </a:rPr>
              <a:t>Virtually all low speed tests result in solder shear.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Therefore strength</a:t>
            </a:r>
            <a:r>
              <a:rPr kumimoji="0" lang="en-GB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information about the bond is limited by the solder shear force.</a:t>
            </a:r>
          </a:p>
        </p:txBody>
      </p:sp>
      <p:sp>
        <p:nvSpPr>
          <p:cNvPr id="34" name="Freeform 33"/>
          <p:cNvSpPr/>
          <p:nvPr/>
        </p:nvSpPr>
        <p:spPr bwMode="auto">
          <a:xfrm>
            <a:off x="5434013" y="3938588"/>
            <a:ext cx="862013" cy="290512"/>
          </a:xfrm>
          <a:custGeom>
            <a:avLst/>
            <a:gdLst>
              <a:gd name="connsiteX0" fmla="*/ 0 w 862013"/>
              <a:gd name="connsiteY0" fmla="*/ 0 h 290512"/>
              <a:gd name="connsiteX1" fmla="*/ 862013 w 862013"/>
              <a:gd name="connsiteY1" fmla="*/ 0 h 290512"/>
              <a:gd name="connsiteX2" fmla="*/ 857250 w 862013"/>
              <a:gd name="connsiteY2" fmla="*/ 142875 h 290512"/>
              <a:gd name="connsiteX3" fmla="*/ 642938 w 862013"/>
              <a:gd name="connsiteY3" fmla="*/ 142875 h 290512"/>
              <a:gd name="connsiteX4" fmla="*/ 642938 w 862013"/>
              <a:gd name="connsiteY4" fmla="*/ 290512 h 290512"/>
              <a:gd name="connsiteX5" fmla="*/ 4763 w 862013"/>
              <a:gd name="connsiteY5" fmla="*/ 285750 h 290512"/>
              <a:gd name="connsiteX6" fmla="*/ 0 w 862013"/>
              <a:gd name="connsiteY6" fmla="*/ 0 h 29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2013" h="290512">
                <a:moveTo>
                  <a:pt x="0" y="0"/>
                </a:moveTo>
                <a:lnTo>
                  <a:pt x="862013" y="0"/>
                </a:lnTo>
                <a:lnTo>
                  <a:pt x="857250" y="142875"/>
                </a:lnTo>
                <a:lnTo>
                  <a:pt x="642938" y="142875"/>
                </a:lnTo>
                <a:lnTo>
                  <a:pt x="642938" y="290512"/>
                </a:lnTo>
                <a:lnTo>
                  <a:pt x="4763" y="285750"/>
                </a:lnTo>
                <a:cubicBezTo>
                  <a:pt x="3175" y="190500"/>
                  <a:pt x="1588" y="95250"/>
                  <a:pt x="0" y="0"/>
                </a:cubicBezTo>
                <a:close/>
              </a:path>
            </a:pathLst>
          </a:cu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5" name="Freeform 34"/>
          <p:cNvSpPr/>
          <p:nvPr/>
        </p:nvSpPr>
        <p:spPr bwMode="auto">
          <a:xfrm flipH="1">
            <a:off x="3576637" y="3938588"/>
            <a:ext cx="862013" cy="290512"/>
          </a:xfrm>
          <a:custGeom>
            <a:avLst/>
            <a:gdLst>
              <a:gd name="connsiteX0" fmla="*/ 0 w 862013"/>
              <a:gd name="connsiteY0" fmla="*/ 0 h 290512"/>
              <a:gd name="connsiteX1" fmla="*/ 862013 w 862013"/>
              <a:gd name="connsiteY1" fmla="*/ 0 h 290512"/>
              <a:gd name="connsiteX2" fmla="*/ 857250 w 862013"/>
              <a:gd name="connsiteY2" fmla="*/ 142875 h 290512"/>
              <a:gd name="connsiteX3" fmla="*/ 642938 w 862013"/>
              <a:gd name="connsiteY3" fmla="*/ 142875 h 290512"/>
              <a:gd name="connsiteX4" fmla="*/ 642938 w 862013"/>
              <a:gd name="connsiteY4" fmla="*/ 290512 h 290512"/>
              <a:gd name="connsiteX5" fmla="*/ 4763 w 862013"/>
              <a:gd name="connsiteY5" fmla="*/ 285750 h 290512"/>
              <a:gd name="connsiteX6" fmla="*/ 0 w 862013"/>
              <a:gd name="connsiteY6" fmla="*/ 0 h 29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2013" h="290512">
                <a:moveTo>
                  <a:pt x="0" y="0"/>
                </a:moveTo>
                <a:lnTo>
                  <a:pt x="862013" y="0"/>
                </a:lnTo>
                <a:lnTo>
                  <a:pt x="857250" y="142875"/>
                </a:lnTo>
                <a:lnTo>
                  <a:pt x="642938" y="142875"/>
                </a:lnTo>
                <a:lnTo>
                  <a:pt x="642938" y="290512"/>
                </a:lnTo>
                <a:lnTo>
                  <a:pt x="4763" y="285750"/>
                </a:lnTo>
                <a:cubicBezTo>
                  <a:pt x="3175" y="190500"/>
                  <a:pt x="1588" y="95250"/>
                  <a:pt x="0" y="0"/>
                </a:cubicBezTo>
                <a:close/>
              </a:path>
            </a:pathLst>
          </a:cu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6" name="Freeform 35"/>
          <p:cNvSpPr/>
          <p:nvPr/>
        </p:nvSpPr>
        <p:spPr bwMode="auto">
          <a:xfrm flipH="1">
            <a:off x="7072330" y="3929066"/>
            <a:ext cx="862013" cy="290512"/>
          </a:xfrm>
          <a:custGeom>
            <a:avLst/>
            <a:gdLst>
              <a:gd name="connsiteX0" fmla="*/ 0 w 862013"/>
              <a:gd name="connsiteY0" fmla="*/ 0 h 290512"/>
              <a:gd name="connsiteX1" fmla="*/ 862013 w 862013"/>
              <a:gd name="connsiteY1" fmla="*/ 0 h 290512"/>
              <a:gd name="connsiteX2" fmla="*/ 857250 w 862013"/>
              <a:gd name="connsiteY2" fmla="*/ 142875 h 290512"/>
              <a:gd name="connsiteX3" fmla="*/ 642938 w 862013"/>
              <a:gd name="connsiteY3" fmla="*/ 142875 h 290512"/>
              <a:gd name="connsiteX4" fmla="*/ 642938 w 862013"/>
              <a:gd name="connsiteY4" fmla="*/ 290512 h 290512"/>
              <a:gd name="connsiteX5" fmla="*/ 4763 w 862013"/>
              <a:gd name="connsiteY5" fmla="*/ 285750 h 290512"/>
              <a:gd name="connsiteX6" fmla="*/ 0 w 862013"/>
              <a:gd name="connsiteY6" fmla="*/ 0 h 29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2013" h="290512">
                <a:moveTo>
                  <a:pt x="0" y="0"/>
                </a:moveTo>
                <a:lnTo>
                  <a:pt x="862013" y="0"/>
                </a:lnTo>
                <a:lnTo>
                  <a:pt x="857250" y="142875"/>
                </a:lnTo>
                <a:lnTo>
                  <a:pt x="642938" y="142875"/>
                </a:lnTo>
                <a:lnTo>
                  <a:pt x="642938" y="290512"/>
                </a:lnTo>
                <a:lnTo>
                  <a:pt x="4763" y="285750"/>
                </a:lnTo>
                <a:cubicBezTo>
                  <a:pt x="3175" y="190500"/>
                  <a:pt x="1588" y="95250"/>
                  <a:pt x="0" y="0"/>
                </a:cubicBezTo>
                <a:close/>
              </a:path>
            </a:pathLst>
          </a:cu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1930959" y="3938588"/>
            <a:ext cx="862013" cy="290512"/>
          </a:xfrm>
          <a:custGeom>
            <a:avLst/>
            <a:gdLst>
              <a:gd name="connsiteX0" fmla="*/ 0 w 862013"/>
              <a:gd name="connsiteY0" fmla="*/ 0 h 290512"/>
              <a:gd name="connsiteX1" fmla="*/ 862013 w 862013"/>
              <a:gd name="connsiteY1" fmla="*/ 0 h 290512"/>
              <a:gd name="connsiteX2" fmla="*/ 857250 w 862013"/>
              <a:gd name="connsiteY2" fmla="*/ 142875 h 290512"/>
              <a:gd name="connsiteX3" fmla="*/ 642938 w 862013"/>
              <a:gd name="connsiteY3" fmla="*/ 142875 h 290512"/>
              <a:gd name="connsiteX4" fmla="*/ 642938 w 862013"/>
              <a:gd name="connsiteY4" fmla="*/ 290512 h 290512"/>
              <a:gd name="connsiteX5" fmla="*/ 4763 w 862013"/>
              <a:gd name="connsiteY5" fmla="*/ 285750 h 290512"/>
              <a:gd name="connsiteX6" fmla="*/ 0 w 862013"/>
              <a:gd name="connsiteY6" fmla="*/ 0 h 29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2013" h="290512">
                <a:moveTo>
                  <a:pt x="0" y="0"/>
                </a:moveTo>
                <a:lnTo>
                  <a:pt x="862013" y="0"/>
                </a:lnTo>
                <a:lnTo>
                  <a:pt x="857250" y="142875"/>
                </a:lnTo>
                <a:lnTo>
                  <a:pt x="642938" y="142875"/>
                </a:lnTo>
                <a:lnTo>
                  <a:pt x="642938" y="290512"/>
                </a:lnTo>
                <a:lnTo>
                  <a:pt x="4763" y="285750"/>
                </a:lnTo>
                <a:cubicBezTo>
                  <a:pt x="3175" y="190500"/>
                  <a:pt x="1588" y="95250"/>
                  <a:pt x="0" y="0"/>
                </a:cubicBezTo>
                <a:close/>
              </a:path>
            </a:pathLst>
          </a:cu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21"/>
          <p:cNvSpPr/>
          <p:nvPr/>
        </p:nvSpPr>
        <p:spPr bwMode="auto">
          <a:xfrm>
            <a:off x="6279969" y="4049486"/>
            <a:ext cx="176348" cy="137160"/>
          </a:xfrm>
          <a:custGeom>
            <a:avLst/>
            <a:gdLst>
              <a:gd name="connsiteX0" fmla="*/ 16328 w 176348"/>
              <a:gd name="connsiteY0" fmla="*/ 0 h 137160"/>
              <a:gd name="connsiteX1" fmla="*/ 176348 w 176348"/>
              <a:gd name="connsiteY1" fmla="*/ 22860 h 137160"/>
              <a:gd name="connsiteX2" fmla="*/ 163285 w 176348"/>
              <a:gd name="connsiteY2" fmla="*/ 137160 h 137160"/>
              <a:gd name="connsiteX3" fmla="*/ 0 w 176348"/>
              <a:gd name="connsiteY3" fmla="*/ 120831 h 137160"/>
              <a:gd name="connsiteX4" fmla="*/ 16328 w 176348"/>
              <a:gd name="connsiteY4" fmla="*/ 0 h 13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48" h="137160">
                <a:moveTo>
                  <a:pt x="16328" y="0"/>
                </a:moveTo>
                <a:lnTo>
                  <a:pt x="176348" y="22860"/>
                </a:lnTo>
                <a:lnTo>
                  <a:pt x="163285" y="137160"/>
                </a:lnTo>
                <a:lnTo>
                  <a:pt x="0" y="120831"/>
                </a:lnTo>
                <a:lnTo>
                  <a:pt x="16328" y="0"/>
                </a:lnTo>
                <a:close/>
              </a:path>
            </a:pathLst>
          </a:cu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932213" y="4405790"/>
            <a:ext cx="2500330" cy="500066"/>
          </a:xfrm>
          <a:prstGeom prst="rect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890165"/>
            <a:ext cx="7696200" cy="1214446"/>
          </a:xfrm>
        </p:spPr>
        <p:txBody>
          <a:bodyPr/>
          <a:lstStyle/>
          <a:p>
            <a:pPr algn="l"/>
            <a:r>
              <a:rPr lang="en-GB" dirty="0" smtClean="0"/>
              <a:t>Typical high speed failures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575155" y="4405790"/>
            <a:ext cx="1285884" cy="142876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cxnSp>
        <p:nvCxnSpPr>
          <p:cNvPr id="23" name="Straight Connector 22"/>
          <p:cNvCxnSpPr>
            <a:stCxn id="15" idx="1"/>
          </p:cNvCxnSpPr>
          <p:nvPr/>
        </p:nvCxnSpPr>
        <p:spPr bwMode="auto">
          <a:xfrm>
            <a:off x="2594205" y="4191475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Rectangle 2"/>
          <p:cNvSpPr txBox="1">
            <a:spLocks noChangeArrowheads="1"/>
          </p:cNvSpPr>
          <p:nvPr/>
        </p:nvSpPr>
        <p:spPr bwMode="auto">
          <a:xfrm>
            <a:off x="1885681" y="5109882"/>
            <a:ext cx="281510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kern="0" dirty="0" smtClean="0">
                <a:solidFill>
                  <a:schemeClr val="tx1"/>
                </a:solidFill>
                <a:latin typeface="+mn-lt"/>
              </a:rPr>
              <a:t>IMC (Bond) Failure</a:t>
            </a:r>
            <a:endParaRPr kumimoji="0" lang="en-GB" sz="2400" b="0" i="0" u="none" strike="noStrike" kern="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Freeform 23"/>
          <p:cNvSpPr/>
          <p:nvPr/>
        </p:nvSpPr>
        <p:spPr bwMode="auto">
          <a:xfrm rot="396735">
            <a:off x="2609849" y="3289010"/>
            <a:ext cx="1233487" cy="1004888"/>
          </a:xfrm>
          <a:custGeom>
            <a:avLst/>
            <a:gdLst>
              <a:gd name="connsiteX0" fmla="*/ 223837 w 1233487"/>
              <a:gd name="connsiteY0" fmla="*/ 1004888 h 1004888"/>
              <a:gd name="connsiteX1" fmla="*/ 223837 w 1233487"/>
              <a:gd name="connsiteY1" fmla="*/ 876300 h 1004888"/>
              <a:gd name="connsiteX2" fmla="*/ 57150 w 1233487"/>
              <a:gd name="connsiteY2" fmla="*/ 852488 h 1004888"/>
              <a:gd name="connsiteX3" fmla="*/ 19050 w 1233487"/>
              <a:gd name="connsiteY3" fmla="*/ 757238 h 1004888"/>
              <a:gd name="connsiteX4" fmla="*/ 0 w 1233487"/>
              <a:gd name="connsiteY4" fmla="*/ 566738 h 1004888"/>
              <a:gd name="connsiteX5" fmla="*/ 61912 w 1233487"/>
              <a:gd name="connsiteY5" fmla="*/ 347663 h 1004888"/>
              <a:gd name="connsiteX6" fmla="*/ 195262 w 1233487"/>
              <a:gd name="connsiteY6" fmla="*/ 161925 h 1004888"/>
              <a:gd name="connsiteX7" fmla="*/ 381000 w 1233487"/>
              <a:gd name="connsiteY7" fmla="*/ 47625 h 1004888"/>
              <a:gd name="connsiteX8" fmla="*/ 581025 w 1233487"/>
              <a:gd name="connsiteY8" fmla="*/ 0 h 1004888"/>
              <a:gd name="connsiteX9" fmla="*/ 814387 w 1233487"/>
              <a:gd name="connsiteY9" fmla="*/ 28575 h 1004888"/>
              <a:gd name="connsiteX10" fmla="*/ 1009650 w 1233487"/>
              <a:gd name="connsiteY10" fmla="*/ 138113 h 1004888"/>
              <a:gd name="connsiteX11" fmla="*/ 1128712 w 1233487"/>
              <a:gd name="connsiteY11" fmla="*/ 257175 h 1004888"/>
              <a:gd name="connsiteX12" fmla="*/ 1209675 w 1233487"/>
              <a:gd name="connsiteY12" fmla="*/ 428625 h 1004888"/>
              <a:gd name="connsiteX13" fmla="*/ 1233487 w 1233487"/>
              <a:gd name="connsiteY13" fmla="*/ 600075 h 1004888"/>
              <a:gd name="connsiteX14" fmla="*/ 1219200 w 1233487"/>
              <a:gd name="connsiteY14" fmla="*/ 781050 h 1004888"/>
              <a:gd name="connsiteX15" fmla="*/ 1176337 w 1233487"/>
              <a:gd name="connsiteY15" fmla="*/ 862013 h 1004888"/>
              <a:gd name="connsiteX16" fmla="*/ 1009650 w 1233487"/>
              <a:gd name="connsiteY16" fmla="*/ 857250 h 1004888"/>
              <a:gd name="connsiteX17" fmla="*/ 1014412 w 1233487"/>
              <a:gd name="connsiteY17" fmla="*/ 1000125 h 1004888"/>
              <a:gd name="connsiteX18" fmla="*/ 223837 w 1233487"/>
              <a:gd name="connsiteY18" fmla="*/ 1004888 h 1004888"/>
              <a:gd name="connsiteX0" fmla="*/ 223837 w 1233487"/>
              <a:gd name="connsiteY0" fmla="*/ 1004888 h 1004888"/>
              <a:gd name="connsiteX1" fmla="*/ 223837 w 1233487"/>
              <a:gd name="connsiteY1" fmla="*/ 876300 h 1004888"/>
              <a:gd name="connsiteX2" fmla="*/ 57150 w 1233487"/>
              <a:gd name="connsiteY2" fmla="*/ 852488 h 1004888"/>
              <a:gd name="connsiteX3" fmla="*/ 19050 w 1233487"/>
              <a:gd name="connsiteY3" fmla="*/ 757238 h 1004888"/>
              <a:gd name="connsiteX4" fmla="*/ 0 w 1233487"/>
              <a:gd name="connsiteY4" fmla="*/ 566738 h 1004888"/>
              <a:gd name="connsiteX5" fmla="*/ 61912 w 1233487"/>
              <a:gd name="connsiteY5" fmla="*/ 347663 h 1004888"/>
              <a:gd name="connsiteX6" fmla="*/ 195262 w 1233487"/>
              <a:gd name="connsiteY6" fmla="*/ 161925 h 1004888"/>
              <a:gd name="connsiteX7" fmla="*/ 381000 w 1233487"/>
              <a:gd name="connsiteY7" fmla="*/ 47625 h 1004888"/>
              <a:gd name="connsiteX8" fmla="*/ 581025 w 1233487"/>
              <a:gd name="connsiteY8" fmla="*/ 0 h 1004888"/>
              <a:gd name="connsiteX9" fmla="*/ 814387 w 1233487"/>
              <a:gd name="connsiteY9" fmla="*/ 28575 h 1004888"/>
              <a:gd name="connsiteX10" fmla="*/ 1009650 w 1233487"/>
              <a:gd name="connsiteY10" fmla="*/ 138113 h 1004888"/>
              <a:gd name="connsiteX11" fmla="*/ 1128712 w 1233487"/>
              <a:gd name="connsiteY11" fmla="*/ 257175 h 1004888"/>
              <a:gd name="connsiteX12" fmla="*/ 1209675 w 1233487"/>
              <a:gd name="connsiteY12" fmla="*/ 428625 h 1004888"/>
              <a:gd name="connsiteX13" fmla="*/ 1233487 w 1233487"/>
              <a:gd name="connsiteY13" fmla="*/ 600075 h 1004888"/>
              <a:gd name="connsiteX14" fmla="*/ 1219200 w 1233487"/>
              <a:gd name="connsiteY14" fmla="*/ 781050 h 1004888"/>
              <a:gd name="connsiteX15" fmla="*/ 1176337 w 1233487"/>
              <a:gd name="connsiteY15" fmla="*/ 862013 h 1004888"/>
              <a:gd name="connsiteX16" fmla="*/ 1009650 w 1233487"/>
              <a:gd name="connsiteY16" fmla="*/ 857250 h 1004888"/>
              <a:gd name="connsiteX17" fmla="*/ 1014412 w 1233487"/>
              <a:gd name="connsiteY17" fmla="*/ 1000125 h 1004888"/>
              <a:gd name="connsiteX18" fmla="*/ 223837 w 1233487"/>
              <a:gd name="connsiteY18" fmla="*/ 1004888 h 1004888"/>
              <a:gd name="connsiteX0" fmla="*/ 223837 w 1233487"/>
              <a:gd name="connsiteY0" fmla="*/ 1004888 h 1004888"/>
              <a:gd name="connsiteX1" fmla="*/ 223837 w 1233487"/>
              <a:gd name="connsiteY1" fmla="*/ 876300 h 1004888"/>
              <a:gd name="connsiteX2" fmla="*/ 57150 w 1233487"/>
              <a:gd name="connsiteY2" fmla="*/ 852488 h 1004888"/>
              <a:gd name="connsiteX3" fmla="*/ 19050 w 1233487"/>
              <a:gd name="connsiteY3" fmla="*/ 757238 h 1004888"/>
              <a:gd name="connsiteX4" fmla="*/ 0 w 1233487"/>
              <a:gd name="connsiteY4" fmla="*/ 566738 h 1004888"/>
              <a:gd name="connsiteX5" fmla="*/ 61912 w 1233487"/>
              <a:gd name="connsiteY5" fmla="*/ 347663 h 1004888"/>
              <a:gd name="connsiteX6" fmla="*/ 195262 w 1233487"/>
              <a:gd name="connsiteY6" fmla="*/ 161925 h 1004888"/>
              <a:gd name="connsiteX7" fmla="*/ 381000 w 1233487"/>
              <a:gd name="connsiteY7" fmla="*/ 47625 h 1004888"/>
              <a:gd name="connsiteX8" fmla="*/ 581025 w 1233487"/>
              <a:gd name="connsiteY8" fmla="*/ 0 h 1004888"/>
              <a:gd name="connsiteX9" fmla="*/ 814387 w 1233487"/>
              <a:gd name="connsiteY9" fmla="*/ 28575 h 1004888"/>
              <a:gd name="connsiteX10" fmla="*/ 1009650 w 1233487"/>
              <a:gd name="connsiteY10" fmla="*/ 138113 h 1004888"/>
              <a:gd name="connsiteX11" fmla="*/ 1128712 w 1233487"/>
              <a:gd name="connsiteY11" fmla="*/ 257175 h 1004888"/>
              <a:gd name="connsiteX12" fmla="*/ 1209675 w 1233487"/>
              <a:gd name="connsiteY12" fmla="*/ 428625 h 1004888"/>
              <a:gd name="connsiteX13" fmla="*/ 1233487 w 1233487"/>
              <a:gd name="connsiteY13" fmla="*/ 600075 h 1004888"/>
              <a:gd name="connsiteX14" fmla="*/ 1219200 w 1233487"/>
              <a:gd name="connsiteY14" fmla="*/ 781050 h 1004888"/>
              <a:gd name="connsiteX15" fmla="*/ 1176337 w 1233487"/>
              <a:gd name="connsiteY15" fmla="*/ 862013 h 1004888"/>
              <a:gd name="connsiteX16" fmla="*/ 1009650 w 1233487"/>
              <a:gd name="connsiteY16" fmla="*/ 857250 h 1004888"/>
              <a:gd name="connsiteX17" fmla="*/ 1014412 w 1233487"/>
              <a:gd name="connsiteY17" fmla="*/ 1000125 h 1004888"/>
              <a:gd name="connsiteX18" fmla="*/ 223837 w 1233487"/>
              <a:gd name="connsiteY18" fmla="*/ 1004888 h 1004888"/>
              <a:gd name="connsiteX0" fmla="*/ 223837 w 1233487"/>
              <a:gd name="connsiteY0" fmla="*/ 1004888 h 1004888"/>
              <a:gd name="connsiteX1" fmla="*/ 223837 w 1233487"/>
              <a:gd name="connsiteY1" fmla="*/ 876300 h 1004888"/>
              <a:gd name="connsiteX2" fmla="*/ 57150 w 1233487"/>
              <a:gd name="connsiteY2" fmla="*/ 852488 h 1004888"/>
              <a:gd name="connsiteX3" fmla="*/ 19050 w 1233487"/>
              <a:gd name="connsiteY3" fmla="*/ 757238 h 1004888"/>
              <a:gd name="connsiteX4" fmla="*/ 0 w 1233487"/>
              <a:gd name="connsiteY4" fmla="*/ 566738 h 1004888"/>
              <a:gd name="connsiteX5" fmla="*/ 61912 w 1233487"/>
              <a:gd name="connsiteY5" fmla="*/ 347663 h 1004888"/>
              <a:gd name="connsiteX6" fmla="*/ 195262 w 1233487"/>
              <a:gd name="connsiteY6" fmla="*/ 161925 h 1004888"/>
              <a:gd name="connsiteX7" fmla="*/ 381000 w 1233487"/>
              <a:gd name="connsiteY7" fmla="*/ 47625 h 1004888"/>
              <a:gd name="connsiteX8" fmla="*/ 581025 w 1233487"/>
              <a:gd name="connsiteY8" fmla="*/ 0 h 1004888"/>
              <a:gd name="connsiteX9" fmla="*/ 814387 w 1233487"/>
              <a:gd name="connsiteY9" fmla="*/ 28575 h 1004888"/>
              <a:gd name="connsiteX10" fmla="*/ 1009650 w 1233487"/>
              <a:gd name="connsiteY10" fmla="*/ 138113 h 1004888"/>
              <a:gd name="connsiteX11" fmla="*/ 1128712 w 1233487"/>
              <a:gd name="connsiteY11" fmla="*/ 257175 h 1004888"/>
              <a:gd name="connsiteX12" fmla="*/ 1209675 w 1233487"/>
              <a:gd name="connsiteY12" fmla="*/ 428625 h 1004888"/>
              <a:gd name="connsiteX13" fmla="*/ 1233487 w 1233487"/>
              <a:gd name="connsiteY13" fmla="*/ 600075 h 1004888"/>
              <a:gd name="connsiteX14" fmla="*/ 1219200 w 1233487"/>
              <a:gd name="connsiteY14" fmla="*/ 781050 h 1004888"/>
              <a:gd name="connsiteX15" fmla="*/ 1176337 w 1233487"/>
              <a:gd name="connsiteY15" fmla="*/ 862013 h 1004888"/>
              <a:gd name="connsiteX16" fmla="*/ 1009650 w 1233487"/>
              <a:gd name="connsiteY16" fmla="*/ 857250 h 1004888"/>
              <a:gd name="connsiteX17" fmla="*/ 1014412 w 1233487"/>
              <a:gd name="connsiteY17" fmla="*/ 1000125 h 1004888"/>
              <a:gd name="connsiteX18" fmla="*/ 223837 w 1233487"/>
              <a:gd name="connsiteY18" fmla="*/ 1004888 h 1004888"/>
              <a:gd name="connsiteX0" fmla="*/ 223837 w 1233487"/>
              <a:gd name="connsiteY0" fmla="*/ 1004888 h 1004888"/>
              <a:gd name="connsiteX1" fmla="*/ 223837 w 1233487"/>
              <a:gd name="connsiteY1" fmla="*/ 876300 h 1004888"/>
              <a:gd name="connsiteX2" fmla="*/ 57150 w 1233487"/>
              <a:gd name="connsiteY2" fmla="*/ 852488 h 1004888"/>
              <a:gd name="connsiteX3" fmla="*/ 19050 w 1233487"/>
              <a:gd name="connsiteY3" fmla="*/ 757238 h 1004888"/>
              <a:gd name="connsiteX4" fmla="*/ 0 w 1233487"/>
              <a:gd name="connsiteY4" fmla="*/ 566738 h 1004888"/>
              <a:gd name="connsiteX5" fmla="*/ 61912 w 1233487"/>
              <a:gd name="connsiteY5" fmla="*/ 347663 h 1004888"/>
              <a:gd name="connsiteX6" fmla="*/ 195262 w 1233487"/>
              <a:gd name="connsiteY6" fmla="*/ 161925 h 1004888"/>
              <a:gd name="connsiteX7" fmla="*/ 381000 w 1233487"/>
              <a:gd name="connsiteY7" fmla="*/ 47625 h 1004888"/>
              <a:gd name="connsiteX8" fmla="*/ 581025 w 1233487"/>
              <a:gd name="connsiteY8" fmla="*/ 0 h 1004888"/>
              <a:gd name="connsiteX9" fmla="*/ 814387 w 1233487"/>
              <a:gd name="connsiteY9" fmla="*/ 28575 h 1004888"/>
              <a:gd name="connsiteX10" fmla="*/ 1009650 w 1233487"/>
              <a:gd name="connsiteY10" fmla="*/ 138113 h 1004888"/>
              <a:gd name="connsiteX11" fmla="*/ 1128712 w 1233487"/>
              <a:gd name="connsiteY11" fmla="*/ 257175 h 1004888"/>
              <a:gd name="connsiteX12" fmla="*/ 1209675 w 1233487"/>
              <a:gd name="connsiteY12" fmla="*/ 428625 h 1004888"/>
              <a:gd name="connsiteX13" fmla="*/ 1233487 w 1233487"/>
              <a:gd name="connsiteY13" fmla="*/ 600075 h 1004888"/>
              <a:gd name="connsiteX14" fmla="*/ 1219200 w 1233487"/>
              <a:gd name="connsiteY14" fmla="*/ 781050 h 1004888"/>
              <a:gd name="connsiteX15" fmla="*/ 1176337 w 1233487"/>
              <a:gd name="connsiteY15" fmla="*/ 862013 h 1004888"/>
              <a:gd name="connsiteX16" fmla="*/ 1009650 w 1233487"/>
              <a:gd name="connsiteY16" fmla="*/ 857250 h 1004888"/>
              <a:gd name="connsiteX17" fmla="*/ 1014412 w 1233487"/>
              <a:gd name="connsiteY17" fmla="*/ 1000125 h 1004888"/>
              <a:gd name="connsiteX18" fmla="*/ 223837 w 1233487"/>
              <a:gd name="connsiteY18" fmla="*/ 1004888 h 1004888"/>
              <a:gd name="connsiteX0" fmla="*/ 223837 w 1233487"/>
              <a:gd name="connsiteY0" fmla="*/ 1004888 h 1004888"/>
              <a:gd name="connsiteX1" fmla="*/ 223837 w 1233487"/>
              <a:gd name="connsiteY1" fmla="*/ 876300 h 1004888"/>
              <a:gd name="connsiteX2" fmla="*/ 57150 w 1233487"/>
              <a:gd name="connsiteY2" fmla="*/ 852488 h 1004888"/>
              <a:gd name="connsiteX3" fmla="*/ 19050 w 1233487"/>
              <a:gd name="connsiteY3" fmla="*/ 757238 h 1004888"/>
              <a:gd name="connsiteX4" fmla="*/ 0 w 1233487"/>
              <a:gd name="connsiteY4" fmla="*/ 566738 h 1004888"/>
              <a:gd name="connsiteX5" fmla="*/ 61912 w 1233487"/>
              <a:gd name="connsiteY5" fmla="*/ 347663 h 1004888"/>
              <a:gd name="connsiteX6" fmla="*/ 195262 w 1233487"/>
              <a:gd name="connsiteY6" fmla="*/ 161925 h 1004888"/>
              <a:gd name="connsiteX7" fmla="*/ 381000 w 1233487"/>
              <a:gd name="connsiteY7" fmla="*/ 47625 h 1004888"/>
              <a:gd name="connsiteX8" fmla="*/ 581025 w 1233487"/>
              <a:gd name="connsiteY8" fmla="*/ 0 h 1004888"/>
              <a:gd name="connsiteX9" fmla="*/ 814387 w 1233487"/>
              <a:gd name="connsiteY9" fmla="*/ 28575 h 1004888"/>
              <a:gd name="connsiteX10" fmla="*/ 1009650 w 1233487"/>
              <a:gd name="connsiteY10" fmla="*/ 138113 h 1004888"/>
              <a:gd name="connsiteX11" fmla="*/ 1128712 w 1233487"/>
              <a:gd name="connsiteY11" fmla="*/ 257175 h 1004888"/>
              <a:gd name="connsiteX12" fmla="*/ 1209675 w 1233487"/>
              <a:gd name="connsiteY12" fmla="*/ 428625 h 1004888"/>
              <a:gd name="connsiteX13" fmla="*/ 1233487 w 1233487"/>
              <a:gd name="connsiteY13" fmla="*/ 600075 h 1004888"/>
              <a:gd name="connsiteX14" fmla="*/ 1219200 w 1233487"/>
              <a:gd name="connsiteY14" fmla="*/ 781050 h 1004888"/>
              <a:gd name="connsiteX15" fmla="*/ 1176337 w 1233487"/>
              <a:gd name="connsiteY15" fmla="*/ 862013 h 1004888"/>
              <a:gd name="connsiteX16" fmla="*/ 1009650 w 1233487"/>
              <a:gd name="connsiteY16" fmla="*/ 857250 h 1004888"/>
              <a:gd name="connsiteX17" fmla="*/ 1014412 w 1233487"/>
              <a:gd name="connsiteY17" fmla="*/ 1000125 h 1004888"/>
              <a:gd name="connsiteX18" fmla="*/ 223837 w 1233487"/>
              <a:gd name="connsiteY18" fmla="*/ 1004888 h 1004888"/>
              <a:gd name="connsiteX0" fmla="*/ 223837 w 1233487"/>
              <a:gd name="connsiteY0" fmla="*/ 1004888 h 1004888"/>
              <a:gd name="connsiteX1" fmla="*/ 223837 w 1233487"/>
              <a:gd name="connsiteY1" fmla="*/ 876300 h 1004888"/>
              <a:gd name="connsiteX2" fmla="*/ 57150 w 1233487"/>
              <a:gd name="connsiteY2" fmla="*/ 852488 h 1004888"/>
              <a:gd name="connsiteX3" fmla="*/ 19050 w 1233487"/>
              <a:gd name="connsiteY3" fmla="*/ 757238 h 1004888"/>
              <a:gd name="connsiteX4" fmla="*/ 0 w 1233487"/>
              <a:gd name="connsiteY4" fmla="*/ 566738 h 1004888"/>
              <a:gd name="connsiteX5" fmla="*/ 61912 w 1233487"/>
              <a:gd name="connsiteY5" fmla="*/ 347663 h 1004888"/>
              <a:gd name="connsiteX6" fmla="*/ 195262 w 1233487"/>
              <a:gd name="connsiteY6" fmla="*/ 161925 h 1004888"/>
              <a:gd name="connsiteX7" fmla="*/ 381000 w 1233487"/>
              <a:gd name="connsiteY7" fmla="*/ 47625 h 1004888"/>
              <a:gd name="connsiteX8" fmla="*/ 581025 w 1233487"/>
              <a:gd name="connsiteY8" fmla="*/ 0 h 1004888"/>
              <a:gd name="connsiteX9" fmla="*/ 814387 w 1233487"/>
              <a:gd name="connsiteY9" fmla="*/ 28575 h 1004888"/>
              <a:gd name="connsiteX10" fmla="*/ 1009650 w 1233487"/>
              <a:gd name="connsiteY10" fmla="*/ 138113 h 1004888"/>
              <a:gd name="connsiteX11" fmla="*/ 1128712 w 1233487"/>
              <a:gd name="connsiteY11" fmla="*/ 257175 h 1004888"/>
              <a:gd name="connsiteX12" fmla="*/ 1209675 w 1233487"/>
              <a:gd name="connsiteY12" fmla="*/ 428625 h 1004888"/>
              <a:gd name="connsiteX13" fmla="*/ 1233487 w 1233487"/>
              <a:gd name="connsiteY13" fmla="*/ 600075 h 1004888"/>
              <a:gd name="connsiteX14" fmla="*/ 1219200 w 1233487"/>
              <a:gd name="connsiteY14" fmla="*/ 781050 h 1004888"/>
              <a:gd name="connsiteX15" fmla="*/ 1176337 w 1233487"/>
              <a:gd name="connsiteY15" fmla="*/ 862013 h 1004888"/>
              <a:gd name="connsiteX16" fmla="*/ 1009650 w 1233487"/>
              <a:gd name="connsiteY16" fmla="*/ 857250 h 1004888"/>
              <a:gd name="connsiteX17" fmla="*/ 1014412 w 1233487"/>
              <a:gd name="connsiteY17" fmla="*/ 1000125 h 1004888"/>
              <a:gd name="connsiteX18" fmla="*/ 223837 w 1233487"/>
              <a:gd name="connsiteY18" fmla="*/ 1004888 h 1004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33487" h="1004888">
                <a:moveTo>
                  <a:pt x="223837" y="1004888"/>
                </a:moveTo>
                <a:lnTo>
                  <a:pt x="223837" y="876300"/>
                </a:lnTo>
                <a:cubicBezTo>
                  <a:pt x="77788" y="863601"/>
                  <a:pt x="112712" y="860425"/>
                  <a:pt x="57150" y="852488"/>
                </a:cubicBezTo>
                <a:lnTo>
                  <a:pt x="19050" y="757238"/>
                </a:lnTo>
                <a:lnTo>
                  <a:pt x="0" y="566738"/>
                </a:lnTo>
                <a:lnTo>
                  <a:pt x="61912" y="347663"/>
                </a:lnTo>
                <a:lnTo>
                  <a:pt x="195262" y="161925"/>
                </a:lnTo>
                <a:lnTo>
                  <a:pt x="381000" y="47625"/>
                </a:lnTo>
                <a:lnTo>
                  <a:pt x="581025" y="0"/>
                </a:lnTo>
                <a:lnTo>
                  <a:pt x="814387" y="28575"/>
                </a:lnTo>
                <a:lnTo>
                  <a:pt x="1009650" y="138113"/>
                </a:lnTo>
                <a:lnTo>
                  <a:pt x="1128712" y="257175"/>
                </a:lnTo>
                <a:lnTo>
                  <a:pt x="1209675" y="428625"/>
                </a:lnTo>
                <a:lnTo>
                  <a:pt x="1233487" y="600075"/>
                </a:lnTo>
                <a:lnTo>
                  <a:pt x="1219200" y="781050"/>
                </a:lnTo>
                <a:lnTo>
                  <a:pt x="1176337" y="862013"/>
                </a:lnTo>
                <a:lnTo>
                  <a:pt x="1009650" y="857250"/>
                </a:lnTo>
                <a:lnTo>
                  <a:pt x="1014412" y="1000125"/>
                </a:lnTo>
                <a:lnTo>
                  <a:pt x="223837" y="100488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1808387" y="2762715"/>
            <a:ext cx="824248" cy="1416676"/>
          </a:xfrm>
          <a:custGeom>
            <a:avLst/>
            <a:gdLst>
              <a:gd name="connsiteX0" fmla="*/ 824248 w 824248"/>
              <a:gd name="connsiteY0" fmla="*/ 0 h 1416676"/>
              <a:gd name="connsiteX1" fmla="*/ 824248 w 824248"/>
              <a:gd name="connsiteY1" fmla="*/ 1416676 h 1416676"/>
              <a:gd name="connsiteX2" fmla="*/ 528034 w 824248"/>
              <a:gd name="connsiteY2" fmla="*/ 1378039 h 1416676"/>
              <a:gd name="connsiteX3" fmla="*/ 0 w 824248"/>
              <a:gd name="connsiteY3" fmla="*/ 51515 h 1416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4248" h="1416676">
                <a:moveTo>
                  <a:pt x="824248" y="0"/>
                </a:moveTo>
                <a:lnTo>
                  <a:pt x="824248" y="1416676"/>
                </a:lnTo>
                <a:lnTo>
                  <a:pt x="528034" y="1378039"/>
                </a:lnTo>
                <a:lnTo>
                  <a:pt x="0" y="51515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6" name="Freeform 35"/>
          <p:cNvSpPr/>
          <p:nvPr/>
        </p:nvSpPr>
        <p:spPr bwMode="auto">
          <a:xfrm>
            <a:off x="1924057" y="4255799"/>
            <a:ext cx="862013" cy="290512"/>
          </a:xfrm>
          <a:custGeom>
            <a:avLst/>
            <a:gdLst>
              <a:gd name="connsiteX0" fmla="*/ 0 w 862013"/>
              <a:gd name="connsiteY0" fmla="*/ 0 h 290512"/>
              <a:gd name="connsiteX1" fmla="*/ 862013 w 862013"/>
              <a:gd name="connsiteY1" fmla="*/ 0 h 290512"/>
              <a:gd name="connsiteX2" fmla="*/ 857250 w 862013"/>
              <a:gd name="connsiteY2" fmla="*/ 142875 h 290512"/>
              <a:gd name="connsiteX3" fmla="*/ 642938 w 862013"/>
              <a:gd name="connsiteY3" fmla="*/ 142875 h 290512"/>
              <a:gd name="connsiteX4" fmla="*/ 642938 w 862013"/>
              <a:gd name="connsiteY4" fmla="*/ 290512 h 290512"/>
              <a:gd name="connsiteX5" fmla="*/ 4763 w 862013"/>
              <a:gd name="connsiteY5" fmla="*/ 285750 h 290512"/>
              <a:gd name="connsiteX6" fmla="*/ 0 w 862013"/>
              <a:gd name="connsiteY6" fmla="*/ 0 h 29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2013" h="290512">
                <a:moveTo>
                  <a:pt x="0" y="0"/>
                </a:moveTo>
                <a:lnTo>
                  <a:pt x="862013" y="0"/>
                </a:lnTo>
                <a:lnTo>
                  <a:pt x="857250" y="142875"/>
                </a:lnTo>
                <a:lnTo>
                  <a:pt x="642938" y="142875"/>
                </a:lnTo>
                <a:lnTo>
                  <a:pt x="642938" y="290512"/>
                </a:lnTo>
                <a:lnTo>
                  <a:pt x="4763" y="285750"/>
                </a:lnTo>
                <a:cubicBezTo>
                  <a:pt x="3175" y="190500"/>
                  <a:pt x="1588" y="95250"/>
                  <a:pt x="0" y="0"/>
                </a:cubicBezTo>
                <a:close/>
              </a:path>
            </a:pathLst>
          </a:cu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 flipH="1">
            <a:off x="3571882" y="4255799"/>
            <a:ext cx="862013" cy="290512"/>
          </a:xfrm>
          <a:custGeom>
            <a:avLst/>
            <a:gdLst>
              <a:gd name="connsiteX0" fmla="*/ 0 w 862013"/>
              <a:gd name="connsiteY0" fmla="*/ 0 h 290512"/>
              <a:gd name="connsiteX1" fmla="*/ 862013 w 862013"/>
              <a:gd name="connsiteY1" fmla="*/ 0 h 290512"/>
              <a:gd name="connsiteX2" fmla="*/ 857250 w 862013"/>
              <a:gd name="connsiteY2" fmla="*/ 142875 h 290512"/>
              <a:gd name="connsiteX3" fmla="*/ 642938 w 862013"/>
              <a:gd name="connsiteY3" fmla="*/ 142875 h 290512"/>
              <a:gd name="connsiteX4" fmla="*/ 642938 w 862013"/>
              <a:gd name="connsiteY4" fmla="*/ 290512 h 290512"/>
              <a:gd name="connsiteX5" fmla="*/ 4763 w 862013"/>
              <a:gd name="connsiteY5" fmla="*/ 285750 h 290512"/>
              <a:gd name="connsiteX6" fmla="*/ 0 w 862013"/>
              <a:gd name="connsiteY6" fmla="*/ 0 h 290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2013" h="290512">
                <a:moveTo>
                  <a:pt x="0" y="0"/>
                </a:moveTo>
                <a:lnTo>
                  <a:pt x="862013" y="0"/>
                </a:lnTo>
                <a:lnTo>
                  <a:pt x="857250" y="142875"/>
                </a:lnTo>
                <a:lnTo>
                  <a:pt x="642938" y="142875"/>
                </a:lnTo>
                <a:lnTo>
                  <a:pt x="642938" y="290512"/>
                </a:lnTo>
                <a:lnTo>
                  <a:pt x="4763" y="285750"/>
                </a:lnTo>
                <a:cubicBezTo>
                  <a:pt x="3175" y="190500"/>
                  <a:pt x="1588" y="95250"/>
                  <a:pt x="0" y="0"/>
                </a:cubicBezTo>
                <a:close/>
              </a:path>
            </a:pathLst>
          </a:cu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6176479" y="3241385"/>
            <a:ext cx="1334856" cy="1319211"/>
            <a:chOff x="6114566" y="2947989"/>
            <a:chExt cx="1334856" cy="1319211"/>
          </a:xfrm>
        </p:grpSpPr>
        <p:sp>
          <p:nvSpPr>
            <p:cNvPr id="32" name="Freeform 31"/>
            <p:cNvSpPr/>
            <p:nvPr/>
          </p:nvSpPr>
          <p:spPr bwMode="auto">
            <a:xfrm rot="396735">
              <a:off x="6215935" y="2947989"/>
              <a:ext cx="1233487" cy="1004888"/>
            </a:xfrm>
            <a:custGeom>
              <a:avLst/>
              <a:gdLst>
                <a:gd name="connsiteX0" fmla="*/ 223837 w 1233487"/>
                <a:gd name="connsiteY0" fmla="*/ 1004888 h 1004888"/>
                <a:gd name="connsiteX1" fmla="*/ 223837 w 1233487"/>
                <a:gd name="connsiteY1" fmla="*/ 876300 h 1004888"/>
                <a:gd name="connsiteX2" fmla="*/ 57150 w 1233487"/>
                <a:gd name="connsiteY2" fmla="*/ 852488 h 1004888"/>
                <a:gd name="connsiteX3" fmla="*/ 19050 w 1233487"/>
                <a:gd name="connsiteY3" fmla="*/ 757238 h 1004888"/>
                <a:gd name="connsiteX4" fmla="*/ 0 w 1233487"/>
                <a:gd name="connsiteY4" fmla="*/ 566738 h 1004888"/>
                <a:gd name="connsiteX5" fmla="*/ 61912 w 1233487"/>
                <a:gd name="connsiteY5" fmla="*/ 347663 h 1004888"/>
                <a:gd name="connsiteX6" fmla="*/ 195262 w 1233487"/>
                <a:gd name="connsiteY6" fmla="*/ 161925 h 1004888"/>
                <a:gd name="connsiteX7" fmla="*/ 381000 w 1233487"/>
                <a:gd name="connsiteY7" fmla="*/ 47625 h 1004888"/>
                <a:gd name="connsiteX8" fmla="*/ 581025 w 1233487"/>
                <a:gd name="connsiteY8" fmla="*/ 0 h 1004888"/>
                <a:gd name="connsiteX9" fmla="*/ 814387 w 1233487"/>
                <a:gd name="connsiteY9" fmla="*/ 28575 h 1004888"/>
                <a:gd name="connsiteX10" fmla="*/ 1009650 w 1233487"/>
                <a:gd name="connsiteY10" fmla="*/ 138113 h 1004888"/>
                <a:gd name="connsiteX11" fmla="*/ 1128712 w 1233487"/>
                <a:gd name="connsiteY11" fmla="*/ 257175 h 1004888"/>
                <a:gd name="connsiteX12" fmla="*/ 1209675 w 1233487"/>
                <a:gd name="connsiteY12" fmla="*/ 428625 h 1004888"/>
                <a:gd name="connsiteX13" fmla="*/ 1233487 w 1233487"/>
                <a:gd name="connsiteY13" fmla="*/ 600075 h 1004888"/>
                <a:gd name="connsiteX14" fmla="*/ 1219200 w 1233487"/>
                <a:gd name="connsiteY14" fmla="*/ 781050 h 1004888"/>
                <a:gd name="connsiteX15" fmla="*/ 1176337 w 1233487"/>
                <a:gd name="connsiteY15" fmla="*/ 862013 h 1004888"/>
                <a:gd name="connsiteX16" fmla="*/ 1009650 w 1233487"/>
                <a:gd name="connsiteY16" fmla="*/ 857250 h 1004888"/>
                <a:gd name="connsiteX17" fmla="*/ 1014412 w 1233487"/>
                <a:gd name="connsiteY17" fmla="*/ 1000125 h 1004888"/>
                <a:gd name="connsiteX18" fmla="*/ 223837 w 1233487"/>
                <a:gd name="connsiteY18" fmla="*/ 1004888 h 1004888"/>
                <a:gd name="connsiteX0" fmla="*/ 223837 w 1233487"/>
                <a:gd name="connsiteY0" fmla="*/ 1004888 h 1004888"/>
                <a:gd name="connsiteX1" fmla="*/ 223837 w 1233487"/>
                <a:gd name="connsiteY1" fmla="*/ 876300 h 1004888"/>
                <a:gd name="connsiteX2" fmla="*/ 57150 w 1233487"/>
                <a:gd name="connsiteY2" fmla="*/ 852488 h 1004888"/>
                <a:gd name="connsiteX3" fmla="*/ 19050 w 1233487"/>
                <a:gd name="connsiteY3" fmla="*/ 757238 h 1004888"/>
                <a:gd name="connsiteX4" fmla="*/ 0 w 1233487"/>
                <a:gd name="connsiteY4" fmla="*/ 566738 h 1004888"/>
                <a:gd name="connsiteX5" fmla="*/ 61912 w 1233487"/>
                <a:gd name="connsiteY5" fmla="*/ 347663 h 1004888"/>
                <a:gd name="connsiteX6" fmla="*/ 195262 w 1233487"/>
                <a:gd name="connsiteY6" fmla="*/ 161925 h 1004888"/>
                <a:gd name="connsiteX7" fmla="*/ 381000 w 1233487"/>
                <a:gd name="connsiteY7" fmla="*/ 47625 h 1004888"/>
                <a:gd name="connsiteX8" fmla="*/ 581025 w 1233487"/>
                <a:gd name="connsiteY8" fmla="*/ 0 h 1004888"/>
                <a:gd name="connsiteX9" fmla="*/ 814387 w 1233487"/>
                <a:gd name="connsiteY9" fmla="*/ 28575 h 1004888"/>
                <a:gd name="connsiteX10" fmla="*/ 1009650 w 1233487"/>
                <a:gd name="connsiteY10" fmla="*/ 138113 h 1004888"/>
                <a:gd name="connsiteX11" fmla="*/ 1128712 w 1233487"/>
                <a:gd name="connsiteY11" fmla="*/ 257175 h 1004888"/>
                <a:gd name="connsiteX12" fmla="*/ 1209675 w 1233487"/>
                <a:gd name="connsiteY12" fmla="*/ 428625 h 1004888"/>
                <a:gd name="connsiteX13" fmla="*/ 1233487 w 1233487"/>
                <a:gd name="connsiteY13" fmla="*/ 600075 h 1004888"/>
                <a:gd name="connsiteX14" fmla="*/ 1219200 w 1233487"/>
                <a:gd name="connsiteY14" fmla="*/ 781050 h 1004888"/>
                <a:gd name="connsiteX15" fmla="*/ 1176337 w 1233487"/>
                <a:gd name="connsiteY15" fmla="*/ 862013 h 1004888"/>
                <a:gd name="connsiteX16" fmla="*/ 1009650 w 1233487"/>
                <a:gd name="connsiteY16" fmla="*/ 857250 h 1004888"/>
                <a:gd name="connsiteX17" fmla="*/ 1014412 w 1233487"/>
                <a:gd name="connsiteY17" fmla="*/ 1000125 h 1004888"/>
                <a:gd name="connsiteX18" fmla="*/ 223837 w 1233487"/>
                <a:gd name="connsiteY18" fmla="*/ 1004888 h 1004888"/>
                <a:gd name="connsiteX0" fmla="*/ 223837 w 1233487"/>
                <a:gd name="connsiteY0" fmla="*/ 1004888 h 1004888"/>
                <a:gd name="connsiteX1" fmla="*/ 223837 w 1233487"/>
                <a:gd name="connsiteY1" fmla="*/ 876300 h 1004888"/>
                <a:gd name="connsiteX2" fmla="*/ 57150 w 1233487"/>
                <a:gd name="connsiteY2" fmla="*/ 852488 h 1004888"/>
                <a:gd name="connsiteX3" fmla="*/ 19050 w 1233487"/>
                <a:gd name="connsiteY3" fmla="*/ 757238 h 1004888"/>
                <a:gd name="connsiteX4" fmla="*/ 0 w 1233487"/>
                <a:gd name="connsiteY4" fmla="*/ 566738 h 1004888"/>
                <a:gd name="connsiteX5" fmla="*/ 61912 w 1233487"/>
                <a:gd name="connsiteY5" fmla="*/ 347663 h 1004888"/>
                <a:gd name="connsiteX6" fmla="*/ 195262 w 1233487"/>
                <a:gd name="connsiteY6" fmla="*/ 161925 h 1004888"/>
                <a:gd name="connsiteX7" fmla="*/ 381000 w 1233487"/>
                <a:gd name="connsiteY7" fmla="*/ 47625 h 1004888"/>
                <a:gd name="connsiteX8" fmla="*/ 581025 w 1233487"/>
                <a:gd name="connsiteY8" fmla="*/ 0 h 1004888"/>
                <a:gd name="connsiteX9" fmla="*/ 814387 w 1233487"/>
                <a:gd name="connsiteY9" fmla="*/ 28575 h 1004888"/>
                <a:gd name="connsiteX10" fmla="*/ 1009650 w 1233487"/>
                <a:gd name="connsiteY10" fmla="*/ 138113 h 1004888"/>
                <a:gd name="connsiteX11" fmla="*/ 1128712 w 1233487"/>
                <a:gd name="connsiteY11" fmla="*/ 257175 h 1004888"/>
                <a:gd name="connsiteX12" fmla="*/ 1209675 w 1233487"/>
                <a:gd name="connsiteY12" fmla="*/ 428625 h 1004888"/>
                <a:gd name="connsiteX13" fmla="*/ 1233487 w 1233487"/>
                <a:gd name="connsiteY13" fmla="*/ 600075 h 1004888"/>
                <a:gd name="connsiteX14" fmla="*/ 1219200 w 1233487"/>
                <a:gd name="connsiteY14" fmla="*/ 781050 h 1004888"/>
                <a:gd name="connsiteX15" fmla="*/ 1176337 w 1233487"/>
                <a:gd name="connsiteY15" fmla="*/ 862013 h 1004888"/>
                <a:gd name="connsiteX16" fmla="*/ 1009650 w 1233487"/>
                <a:gd name="connsiteY16" fmla="*/ 857250 h 1004888"/>
                <a:gd name="connsiteX17" fmla="*/ 1014412 w 1233487"/>
                <a:gd name="connsiteY17" fmla="*/ 1000125 h 1004888"/>
                <a:gd name="connsiteX18" fmla="*/ 223837 w 1233487"/>
                <a:gd name="connsiteY18" fmla="*/ 1004888 h 1004888"/>
                <a:gd name="connsiteX0" fmla="*/ 223837 w 1233487"/>
                <a:gd name="connsiteY0" fmla="*/ 1004888 h 1004888"/>
                <a:gd name="connsiteX1" fmla="*/ 223837 w 1233487"/>
                <a:gd name="connsiteY1" fmla="*/ 876300 h 1004888"/>
                <a:gd name="connsiteX2" fmla="*/ 57150 w 1233487"/>
                <a:gd name="connsiteY2" fmla="*/ 852488 h 1004888"/>
                <a:gd name="connsiteX3" fmla="*/ 19050 w 1233487"/>
                <a:gd name="connsiteY3" fmla="*/ 757238 h 1004888"/>
                <a:gd name="connsiteX4" fmla="*/ 0 w 1233487"/>
                <a:gd name="connsiteY4" fmla="*/ 566738 h 1004888"/>
                <a:gd name="connsiteX5" fmla="*/ 61912 w 1233487"/>
                <a:gd name="connsiteY5" fmla="*/ 347663 h 1004888"/>
                <a:gd name="connsiteX6" fmla="*/ 195262 w 1233487"/>
                <a:gd name="connsiteY6" fmla="*/ 161925 h 1004888"/>
                <a:gd name="connsiteX7" fmla="*/ 381000 w 1233487"/>
                <a:gd name="connsiteY7" fmla="*/ 47625 h 1004888"/>
                <a:gd name="connsiteX8" fmla="*/ 581025 w 1233487"/>
                <a:gd name="connsiteY8" fmla="*/ 0 h 1004888"/>
                <a:gd name="connsiteX9" fmla="*/ 814387 w 1233487"/>
                <a:gd name="connsiteY9" fmla="*/ 28575 h 1004888"/>
                <a:gd name="connsiteX10" fmla="*/ 1009650 w 1233487"/>
                <a:gd name="connsiteY10" fmla="*/ 138113 h 1004888"/>
                <a:gd name="connsiteX11" fmla="*/ 1128712 w 1233487"/>
                <a:gd name="connsiteY11" fmla="*/ 257175 h 1004888"/>
                <a:gd name="connsiteX12" fmla="*/ 1209675 w 1233487"/>
                <a:gd name="connsiteY12" fmla="*/ 428625 h 1004888"/>
                <a:gd name="connsiteX13" fmla="*/ 1233487 w 1233487"/>
                <a:gd name="connsiteY13" fmla="*/ 600075 h 1004888"/>
                <a:gd name="connsiteX14" fmla="*/ 1219200 w 1233487"/>
                <a:gd name="connsiteY14" fmla="*/ 781050 h 1004888"/>
                <a:gd name="connsiteX15" fmla="*/ 1176337 w 1233487"/>
                <a:gd name="connsiteY15" fmla="*/ 862013 h 1004888"/>
                <a:gd name="connsiteX16" fmla="*/ 1009650 w 1233487"/>
                <a:gd name="connsiteY16" fmla="*/ 857250 h 1004888"/>
                <a:gd name="connsiteX17" fmla="*/ 1014412 w 1233487"/>
                <a:gd name="connsiteY17" fmla="*/ 1000125 h 1004888"/>
                <a:gd name="connsiteX18" fmla="*/ 223837 w 1233487"/>
                <a:gd name="connsiteY18" fmla="*/ 1004888 h 1004888"/>
                <a:gd name="connsiteX0" fmla="*/ 223837 w 1233487"/>
                <a:gd name="connsiteY0" fmla="*/ 1004888 h 1004888"/>
                <a:gd name="connsiteX1" fmla="*/ 223837 w 1233487"/>
                <a:gd name="connsiteY1" fmla="*/ 876300 h 1004888"/>
                <a:gd name="connsiteX2" fmla="*/ 57150 w 1233487"/>
                <a:gd name="connsiteY2" fmla="*/ 852488 h 1004888"/>
                <a:gd name="connsiteX3" fmla="*/ 19050 w 1233487"/>
                <a:gd name="connsiteY3" fmla="*/ 757238 h 1004888"/>
                <a:gd name="connsiteX4" fmla="*/ 0 w 1233487"/>
                <a:gd name="connsiteY4" fmla="*/ 566738 h 1004888"/>
                <a:gd name="connsiteX5" fmla="*/ 61912 w 1233487"/>
                <a:gd name="connsiteY5" fmla="*/ 347663 h 1004888"/>
                <a:gd name="connsiteX6" fmla="*/ 195262 w 1233487"/>
                <a:gd name="connsiteY6" fmla="*/ 161925 h 1004888"/>
                <a:gd name="connsiteX7" fmla="*/ 381000 w 1233487"/>
                <a:gd name="connsiteY7" fmla="*/ 47625 h 1004888"/>
                <a:gd name="connsiteX8" fmla="*/ 581025 w 1233487"/>
                <a:gd name="connsiteY8" fmla="*/ 0 h 1004888"/>
                <a:gd name="connsiteX9" fmla="*/ 814387 w 1233487"/>
                <a:gd name="connsiteY9" fmla="*/ 28575 h 1004888"/>
                <a:gd name="connsiteX10" fmla="*/ 1009650 w 1233487"/>
                <a:gd name="connsiteY10" fmla="*/ 138113 h 1004888"/>
                <a:gd name="connsiteX11" fmla="*/ 1128712 w 1233487"/>
                <a:gd name="connsiteY11" fmla="*/ 257175 h 1004888"/>
                <a:gd name="connsiteX12" fmla="*/ 1209675 w 1233487"/>
                <a:gd name="connsiteY12" fmla="*/ 428625 h 1004888"/>
                <a:gd name="connsiteX13" fmla="*/ 1233487 w 1233487"/>
                <a:gd name="connsiteY13" fmla="*/ 600075 h 1004888"/>
                <a:gd name="connsiteX14" fmla="*/ 1219200 w 1233487"/>
                <a:gd name="connsiteY14" fmla="*/ 781050 h 1004888"/>
                <a:gd name="connsiteX15" fmla="*/ 1176337 w 1233487"/>
                <a:gd name="connsiteY15" fmla="*/ 862013 h 1004888"/>
                <a:gd name="connsiteX16" fmla="*/ 1009650 w 1233487"/>
                <a:gd name="connsiteY16" fmla="*/ 857250 h 1004888"/>
                <a:gd name="connsiteX17" fmla="*/ 1014412 w 1233487"/>
                <a:gd name="connsiteY17" fmla="*/ 1000125 h 1004888"/>
                <a:gd name="connsiteX18" fmla="*/ 223837 w 1233487"/>
                <a:gd name="connsiteY18" fmla="*/ 1004888 h 1004888"/>
                <a:gd name="connsiteX0" fmla="*/ 223837 w 1233487"/>
                <a:gd name="connsiteY0" fmla="*/ 1004888 h 1004888"/>
                <a:gd name="connsiteX1" fmla="*/ 223837 w 1233487"/>
                <a:gd name="connsiteY1" fmla="*/ 876300 h 1004888"/>
                <a:gd name="connsiteX2" fmla="*/ 57150 w 1233487"/>
                <a:gd name="connsiteY2" fmla="*/ 852488 h 1004888"/>
                <a:gd name="connsiteX3" fmla="*/ 19050 w 1233487"/>
                <a:gd name="connsiteY3" fmla="*/ 757238 h 1004888"/>
                <a:gd name="connsiteX4" fmla="*/ 0 w 1233487"/>
                <a:gd name="connsiteY4" fmla="*/ 566738 h 1004888"/>
                <a:gd name="connsiteX5" fmla="*/ 61912 w 1233487"/>
                <a:gd name="connsiteY5" fmla="*/ 347663 h 1004888"/>
                <a:gd name="connsiteX6" fmla="*/ 195262 w 1233487"/>
                <a:gd name="connsiteY6" fmla="*/ 161925 h 1004888"/>
                <a:gd name="connsiteX7" fmla="*/ 381000 w 1233487"/>
                <a:gd name="connsiteY7" fmla="*/ 47625 h 1004888"/>
                <a:gd name="connsiteX8" fmla="*/ 581025 w 1233487"/>
                <a:gd name="connsiteY8" fmla="*/ 0 h 1004888"/>
                <a:gd name="connsiteX9" fmla="*/ 814387 w 1233487"/>
                <a:gd name="connsiteY9" fmla="*/ 28575 h 1004888"/>
                <a:gd name="connsiteX10" fmla="*/ 1009650 w 1233487"/>
                <a:gd name="connsiteY10" fmla="*/ 138113 h 1004888"/>
                <a:gd name="connsiteX11" fmla="*/ 1128712 w 1233487"/>
                <a:gd name="connsiteY11" fmla="*/ 257175 h 1004888"/>
                <a:gd name="connsiteX12" fmla="*/ 1209675 w 1233487"/>
                <a:gd name="connsiteY12" fmla="*/ 428625 h 1004888"/>
                <a:gd name="connsiteX13" fmla="*/ 1233487 w 1233487"/>
                <a:gd name="connsiteY13" fmla="*/ 600075 h 1004888"/>
                <a:gd name="connsiteX14" fmla="*/ 1219200 w 1233487"/>
                <a:gd name="connsiteY14" fmla="*/ 781050 h 1004888"/>
                <a:gd name="connsiteX15" fmla="*/ 1176337 w 1233487"/>
                <a:gd name="connsiteY15" fmla="*/ 862013 h 1004888"/>
                <a:gd name="connsiteX16" fmla="*/ 1009650 w 1233487"/>
                <a:gd name="connsiteY16" fmla="*/ 857250 h 1004888"/>
                <a:gd name="connsiteX17" fmla="*/ 1014412 w 1233487"/>
                <a:gd name="connsiteY17" fmla="*/ 1000125 h 1004888"/>
                <a:gd name="connsiteX18" fmla="*/ 223837 w 1233487"/>
                <a:gd name="connsiteY18" fmla="*/ 1004888 h 1004888"/>
                <a:gd name="connsiteX0" fmla="*/ 223837 w 1233487"/>
                <a:gd name="connsiteY0" fmla="*/ 1004888 h 1004888"/>
                <a:gd name="connsiteX1" fmla="*/ 223837 w 1233487"/>
                <a:gd name="connsiteY1" fmla="*/ 876300 h 1004888"/>
                <a:gd name="connsiteX2" fmla="*/ 57150 w 1233487"/>
                <a:gd name="connsiteY2" fmla="*/ 852488 h 1004888"/>
                <a:gd name="connsiteX3" fmla="*/ 19050 w 1233487"/>
                <a:gd name="connsiteY3" fmla="*/ 757238 h 1004888"/>
                <a:gd name="connsiteX4" fmla="*/ 0 w 1233487"/>
                <a:gd name="connsiteY4" fmla="*/ 566738 h 1004888"/>
                <a:gd name="connsiteX5" fmla="*/ 61912 w 1233487"/>
                <a:gd name="connsiteY5" fmla="*/ 347663 h 1004888"/>
                <a:gd name="connsiteX6" fmla="*/ 195262 w 1233487"/>
                <a:gd name="connsiteY6" fmla="*/ 161925 h 1004888"/>
                <a:gd name="connsiteX7" fmla="*/ 381000 w 1233487"/>
                <a:gd name="connsiteY7" fmla="*/ 47625 h 1004888"/>
                <a:gd name="connsiteX8" fmla="*/ 581025 w 1233487"/>
                <a:gd name="connsiteY8" fmla="*/ 0 h 1004888"/>
                <a:gd name="connsiteX9" fmla="*/ 814387 w 1233487"/>
                <a:gd name="connsiteY9" fmla="*/ 28575 h 1004888"/>
                <a:gd name="connsiteX10" fmla="*/ 1009650 w 1233487"/>
                <a:gd name="connsiteY10" fmla="*/ 138113 h 1004888"/>
                <a:gd name="connsiteX11" fmla="*/ 1128712 w 1233487"/>
                <a:gd name="connsiteY11" fmla="*/ 257175 h 1004888"/>
                <a:gd name="connsiteX12" fmla="*/ 1209675 w 1233487"/>
                <a:gd name="connsiteY12" fmla="*/ 428625 h 1004888"/>
                <a:gd name="connsiteX13" fmla="*/ 1233487 w 1233487"/>
                <a:gd name="connsiteY13" fmla="*/ 600075 h 1004888"/>
                <a:gd name="connsiteX14" fmla="*/ 1219200 w 1233487"/>
                <a:gd name="connsiteY14" fmla="*/ 781050 h 1004888"/>
                <a:gd name="connsiteX15" fmla="*/ 1176337 w 1233487"/>
                <a:gd name="connsiteY15" fmla="*/ 862013 h 1004888"/>
                <a:gd name="connsiteX16" fmla="*/ 1009650 w 1233487"/>
                <a:gd name="connsiteY16" fmla="*/ 857250 h 1004888"/>
                <a:gd name="connsiteX17" fmla="*/ 1014412 w 1233487"/>
                <a:gd name="connsiteY17" fmla="*/ 1000125 h 1004888"/>
                <a:gd name="connsiteX18" fmla="*/ 223837 w 1233487"/>
                <a:gd name="connsiteY18" fmla="*/ 1004888 h 1004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33487" h="1004888">
                  <a:moveTo>
                    <a:pt x="223837" y="1004888"/>
                  </a:moveTo>
                  <a:lnTo>
                    <a:pt x="223837" y="876300"/>
                  </a:lnTo>
                  <a:cubicBezTo>
                    <a:pt x="77788" y="863601"/>
                    <a:pt x="112712" y="860425"/>
                    <a:pt x="57150" y="852488"/>
                  </a:cubicBezTo>
                  <a:lnTo>
                    <a:pt x="19050" y="757238"/>
                  </a:lnTo>
                  <a:lnTo>
                    <a:pt x="0" y="566738"/>
                  </a:lnTo>
                  <a:lnTo>
                    <a:pt x="61912" y="347663"/>
                  </a:lnTo>
                  <a:lnTo>
                    <a:pt x="195262" y="161925"/>
                  </a:lnTo>
                  <a:lnTo>
                    <a:pt x="381000" y="47625"/>
                  </a:lnTo>
                  <a:lnTo>
                    <a:pt x="581025" y="0"/>
                  </a:lnTo>
                  <a:lnTo>
                    <a:pt x="814387" y="28575"/>
                  </a:lnTo>
                  <a:lnTo>
                    <a:pt x="1009650" y="138113"/>
                  </a:lnTo>
                  <a:lnTo>
                    <a:pt x="1128712" y="257175"/>
                  </a:lnTo>
                  <a:lnTo>
                    <a:pt x="1209675" y="428625"/>
                  </a:lnTo>
                  <a:lnTo>
                    <a:pt x="1233487" y="600075"/>
                  </a:lnTo>
                  <a:lnTo>
                    <a:pt x="1219200" y="781050"/>
                  </a:lnTo>
                  <a:lnTo>
                    <a:pt x="1176337" y="862013"/>
                  </a:lnTo>
                  <a:lnTo>
                    <a:pt x="1009650" y="857250"/>
                  </a:lnTo>
                  <a:lnTo>
                    <a:pt x="1014412" y="1000125"/>
                  </a:lnTo>
                  <a:lnTo>
                    <a:pt x="223837" y="1004888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grpSp>
          <p:nvGrpSpPr>
            <p:cNvPr id="44" name="Group 43"/>
            <p:cNvGrpSpPr/>
            <p:nvPr/>
          </p:nvGrpSpPr>
          <p:grpSpPr>
            <a:xfrm rot="311733">
              <a:off x="6114566" y="3950469"/>
              <a:ext cx="1295885" cy="316731"/>
              <a:chOff x="6181240" y="4083819"/>
              <a:chExt cx="1295885" cy="316731"/>
            </a:xfrm>
          </p:grpSpPr>
          <p:sp>
            <p:nvSpPr>
              <p:cNvPr id="34" name="Freeform 33"/>
              <p:cNvSpPr/>
              <p:nvPr/>
            </p:nvSpPr>
            <p:spPr bwMode="auto">
              <a:xfrm>
                <a:off x="6186488" y="4224338"/>
                <a:ext cx="1290637" cy="176212"/>
              </a:xfrm>
              <a:custGeom>
                <a:avLst/>
                <a:gdLst>
                  <a:gd name="connsiteX0" fmla="*/ 0 w 1290637"/>
                  <a:gd name="connsiteY0" fmla="*/ 4762 h 176212"/>
                  <a:gd name="connsiteX1" fmla="*/ 1290637 w 1290637"/>
                  <a:gd name="connsiteY1" fmla="*/ 0 h 176212"/>
                  <a:gd name="connsiteX2" fmla="*/ 1200150 w 1290637"/>
                  <a:gd name="connsiteY2" fmla="*/ 57150 h 176212"/>
                  <a:gd name="connsiteX3" fmla="*/ 1090612 w 1290637"/>
                  <a:gd name="connsiteY3" fmla="*/ 57150 h 176212"/>
                  <a:gd name="connsiteX4" fmla="*/ 1062037 w 1290637"/>
                  <a:gd name="connsiteY4" fmla="*/ 104775 h 176212"/>
                  <a:gd name="connsiteX5" fmla="*/ 962025 w 1290637"/>
                  <a:gd name="connsiteY5" fmla="*/ 109537 h 176212"/>
                  <a:gd name="connsiteX6" fmla="*/ 947737 w 1290637"/>
                  <a:gd name="connsiteY6" fmla="*/ 100012 h 176212"/>
                  <a:gd name="connsiteX7" fmla="*/ 904875 w 1290637"/>
                  <a:gd name="connsiteY7" fmla="*/ 61912 h 176212"/>
                  <a:gd name="connsiteX8" fmla="*/ 871537 w 1290637"/>
                  <a:gd name="connsiteY8" fmla="*/ 85725 h 176212"/>
                  <a:gd name="connsiteX9" fmla="*/ 742950 w 1290637"/>
                  <a:gd name="connsiteY9" fmla="*/ 119062 h 176212"/>
                  <a:gd name="connsiteX10" fmla="*/ 652462 w 1290637"/>
                  <a:gd name="connsiteY10" fmla="*/ 142875 h 176212"/>
                  <a:gd name="connsiteX11" fmla="*/ 376237 w 1290637"/>
                  <a:gd name="connsiteY11" fmla="*/ 90487 h 176212"/>
                  <a:gd name="connsiteX12" fmla="*/ 304800 w 1290637"/>
                  <a:gd name="connsiteY12" fmla="*/ 176212 h 176212"/>
                  <a:gd name="connsiteX13" fmla="*/ 161925 w 1290637"/>
                  <a:gd name="connsiteY13" fmla="*/ 66675 h 176212"/>
                  <a:gd name="connsiteX14" fmla="*/ 147637 w 1290637"/>
                  <a:gd name="connsiteY14" fmla="*/ 57150 h 176212"/>
                  <a:gd name="connsiteX15" fmla="*/ 33337 w 1290637"/>
                  <a:gd name="connsiteY15" fmla="*/ 66675 h 176212"/>
                  <a:gd name="connsiteX16" fmla="*/ 0 w 1290637"/>
                  <a:gd name="connsiteY16" fmla="*/ 4762 h 1762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290637" h="176212">
                    <a:moveTo>
                      <a:pt x="0" y="4762"/>
                    </a:moveTo>
                    <a:lnTo>
                      <a:pt x="1290637" y="0"/>
                    </a:lnTo>
                    <a:lnTo>
                      <a:pt x="1200150" y="57150"/>
                    </a:lnTo>
                    <a:lnTo>
                      <a:pt x="1090612" y="57150"/>
                    </a:lnTo>
                    <a:lnTo>
                      <a:pt x="1062037" y="104775"/>
                    </a:lnTo>
                    <a:cubicBezTo>
                      <a:pt x="1028700" y="106362"/>
                      <a:pt x="995371" y="110927"/>
                      <a:pt x="962025" y="109537"/>
                    </a:cubicBezTo>
                    <a:cubicBezTo>
                      <a:pt x="956306" y="109299"/>
                      <a:pt x="947737" y="100012"/>
                      <a:pt x="947737" y="100012"/>
                    </a:cubicBezTo>
                    <a:lnTo>
                      <a:pt x="904875" y="61912"/>
                    </a:lnTo>
                    <a:lnTo>
                      <a:pt x="871537" y="85725"/>
                    </a:lnTo>
                    <a:lnTo>
                      <a:pt x="742950" y="119062"/>
                    </a:lnTo>
                    <a:lnTo>
                      <a:pt x="652462" y="142875"/>
                    </a:lnTo>
                    <a:lnTo>
                      <a:pt x="376237" y="90487"/>
                    </a:lnTo>
                    <a:lnTo>
                      <a:pt x="304800" y="176212"/>
                    </a:lnTo>
                    <a:lnTo>
                      <a:pt x="161925" y="66675"/>
                    </a:lnTo>
                    <a:cubicBezTo>
                      <a:pt x="157362" y="63219"/>
                      <a:pt x="147637" y="57150"/>
                      <a:pt x="147637" y="57150"/>
                    </a:cubicBezTo>
                    <a:lnTo>
                      <a:pt x="33337" y="66675"/>
                    </a:lnTo>
                    <a:lnTo>
                      <a:pt x="0" y="4762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4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 bwMode="auto">
              <a:xfrm>
                <a:off x="6181240" y="4083819"/>
                <a:ext cx="1285884" cy="142876"/>
              </a:xfrm>
              <a:prstGeom prst="rect">
                <a:avLst/>
              </a:prstGeom>
              <a:solidFill>
                <a:srgbClr val="FFC000"/>
              </a:solidFill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0" tIns="0" rIns="0" bIns="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4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41" name="Freeform 40"/>
          <p:cNvSpPr/>
          <p:nvPr/>
        </p:nvSpPr>
        <p:spPr bwMode="auto">
          <a:xfrm>
            <a:off x="5543550" y="4541546"/>
            <a:ext cx="2505075" cy="366713"/>
          </a:xfrm>
          <a:custGeom>
            <a:avLst/>
            <a:gdLst>
              <a:gd name="connsiteX0" fmla="*/ 0 w 2505075"/>
              <a:gd name="connsiteY0" fmla="*/ 357188 h 366713"/>
              <a:gd name="connsiteX1" fmla="*/ 0 w 2505075"/>
              <a:gd name="connsiteY1" fmla="*/ 0 h 366713"/>
              <a:gd name="connsiteX2" fmla="*/ 647700 w 2505075"/>
              <a:gd name="connsiteY2" fmla="*/ 0 h 366713"/>
              <a:gd name="connsiteX3" fmla="*/ 685800 w 2505075"/>
              <a:gd name="connsiteY3" fmla="*/ 66675 h 366713"/>
              <a:gd name="connsiteX4" fmla="*/ 795338 w 2505075"/>
              <a:gd name="connsiteY4" fmla="*/ 57150 h 366713"/>
              <a:gd name="connsiteX5" fmla="*/ 942975 w 2505075"/>
              <a:gd name="connsiteY5" fmla="*/ 171450 h 366713"/>
              <a:gd name="connsiteX6" fmla="*/ 1042988 w 2505075"/>
              <a:gd name="connsiteY6" fmla="*/ 90488 h 366713"/>
              <a:gd name="connsiteX7" fmla="*/ 1309688 w 2505075"/>
              <a:gd name="connsiteY7" fmla="*/ 152400 h 366713"/>
              <a:gd name="connsiteX8" fmla="*/ 1528763 w 2505075"/>
              <a:gd name="connsiteY8" fmla="*/ 85725 h 366713"/>
              <a:gd name="connsiteX9" fmla="*/ 1566863 w 2505075"/>
              <a:gd name="connsiteY9" fmla="*/ 52388 h 366713"/>
              <a:gd name="connsiteX10" fmla="*/ 1624013 w 2505075"/>
              <a:gd name="connsiteY10" fmla="*/ 119063 h 366713"/>
              <a:gd name="connsiteX11" fmla="*/ 1704975 w 2505075"/>
              <a:gd name="connsiteY11" fmla="*/ 114300 h 366713"/>
              <a:gd name="connsiteX12" fmla="*/ 1747838 w 2505075"/>
              <a:gd name="connsiteY12" fmla="*/ 42863 h 366713"/>
              <a:gd name="connsiteX13" fmla="*/ 1838325 w 2505075"/>
              <a:gd name="connsiteY13" fmla="*/ 57150 h 366713"/>
              <a:gd name="connsiteX14" fmla="*/ 1924050 w 2505075"/>
              <a:gd name="connsiteY14" fmla="*/ 0 h 366713"/>
              <a:gd name="connsiteX15" fmla="*/ 2500313 w 2505075"/>
              <a:gd name="connsiteY15" fmla="*/ 9525 h 366713"/>
              <a:gd name="connsiteX16" fmla="*/ 2505075 w 2505075"/>
              <a:gd name="connsiteY16" fmla="*/ 366713 h 366713"/>
              <a:gd name="connsiteX17" fmla="*/ 0 w 2505075"/>
              <a:gd name="connsiteY17" fmla="*/ 357188 h 366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505075" h="366713">
                <a:moveTo>
                  <a:pt x="0" y="357188"/>
                </a:moveTo>
                <a:lnTo>
                  <a:pt x="0" y="0"/>
                </a:lnTo>
                <a:lnTo>
                  <a:pt x="647700" y="0"/>
                </a:lnTo>
                <a:lnTo>
                  <a:pt x="685800" y="66675"/>
                </a:lnTo>
                <a:lnTo>
                  <a:pt x="795338" y="57150"/>
                </a:lnTo>
                <a:lnTo>
                  <a:pt x="942975" y="171450"/>
                </a:lnTo>
                <a:lnTo>
                  <a:pt x="1042988" y="90488"/>
                </a:lnTo>
                <a:lnTo>
                  <a:pt x="1309688" y="152400"/>
                </a:lnTo>
                <a:lnTo>
                  <a:pt x="1528763" y="85725"/>
                </a:lnTo>
                <a:cubicBezTo>
                  <a:pt x="1555343" y="48512"/>
                  <a:pt x="1538919" y="52388"/>
                  <a:pt x="1566863" y="52388"/>
                </a:cubicBezTo>
                <a:lnTo>
                  <a:pt x="1624013" y="119063"/>
                </a:lnTo>
                <a:lnTo>
                  <a:pt x="1704975" y="114300"/>
                </a:lnTo>
                <a:lnTo>
                  <a:pt x="1747838" y="42863"/>
                </a:lnTo>
                <a:lnTo>
                  <a:pt x="1838325" y="57150"/>
                </a:lnTo>
                <a:lnTo>
                  <a:pt x="1924050" y="0"/>
                </a:lnTo>
                <a:lnTo>
                  <a:pt x="2500313" y="9525"/>
                </a:lnTo>
                <a:cubicBezTo>
                  <a:pt x="2501900" y="128588"/>
                  <a:pt x="2503488" y="247650"/>
                  <a:pt x="2505075" y="366713"/>
                </a:cubicBezTo>
                <a:lnTo>
                  <a:pt x="0" y="357188"/>
                </a:lnTo>
                <a:close/>
              </a:path>
            </a:pathLst>
          </a:cu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5543549" y="4255796"/>
            <a:ext cx="671513" cy="298444"/>
          </a:xfrm>
          <a:custGeom>
            <a:avLst/>
            <a:gdLst>
              <a:gd name="connsiteX0" fmla="*/ 4763 w 689000"/>
              <a:gd name="connsiteY0" fmla="*/ 285750 h 298444"/>
              <a:gd name="connsiteX1" fmla="*/ 0 w 689000"/>
              <a:gd name="connsiteY1" fmla="*/ 0 h 298444"/>
              <a:gd name="connsiteX2" fmla="*/ 600075 w 689000"/>
              <a:gd name="connsiteY2" fmla="*/ 9525 h 298444"/>
              <a:gd name="connsiteX3" fmla="*/ 633413 w 689000"/>
              <a:gd name="connsiteY3" fmla="*/ 133350 h 298444"/>
              <a:gd name="connsiteX4" fmla="*/ 600075 w 689000"/>
              <a:gd name="connsiteY4" fmla="*/ 285750 h 298444"/>
              <a:gd name="connsiteX5" fmla="*/ 4763 w 689000"/>
              <a:gd name="connsiteY5" fmla="*/ 285750 h 29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9000" h="298444">
                <a:moveTo>
                  <a:pt x="4763" y="285750"/>
                </a:moveTo>
                <a:cubicBezTo>
                  <a:pt x="3175" y="190500"/>
                  <a:pt x="1588" y="95250"/>
                  <a:pt x="0" y="0"/>
                </a:cubicBezTo>
                <a:lnTo>
                  <a:pt x="600075" y="9525"/>
                </a:lnTo>
                <a:lnTo>
                  <a:pt x="633413" y="133350"/>
                </a:lnTo>
                <a:cubicBezTo>
                  <a:pt x="638572" y="298444"/>
                  <a:pt x="689000" y="285750"/>
                  <a:pt x="600075" y="285750"/>
                </a:cubicBezTo>
                <a:lnTo>
                  <a:pt x="4763" y="285750"/>
                </a:lnTo>
                <a:close/>
              </a:path>
            </a:pathLst>
          </a:cu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3" name="Freeform 42"/>
          <p:cNvSpPr/>
          <p:nvPr/>
        </p:nvSpPr>
        <p:spPr bwMode="auto">
          <a:xfrm flipH="1">
            <a:off x="7439024" y="4255796"/>
            <a:ext cx="617563" cy="298444"/>
          </a:xfrm>
          <a:custGeom>
            <a:avLst/>
            <a:gdLst>
              <a:gd name="connsiteX0" fmla="*/ 4763 w 689000"/>
              <a:gd name="connsiteY0" fmla="*/ 285750 h 298444"/>
              <a:gd name="connsiteX1" fmla="*/ 0 w 689000"/>
              <a:gd name="connsiteY1" fmla="*/ 0 h 298444"/>
              <a:gd name="connsiteX2" fmla="*/ 600075 w 689000"/>
              <a:gd name="connsiteY2" fmla="*/ 9525 h 298444"/>
              <a:gd name="connsiteX3" fmla="*/ 633413 w 689000"/>
              <a:gd name="connsiteY3" fmla="*/ 133350 h 298444"/>
              <a:gd name="connsiteX4" fmla="*/ 600075 w 689000"/>
              <a:gd name="connsiteY4" fmla="*/ 285750 h 298444"/>
              <a:gd name="connsiteX5" fmla="*/ 4763 w 689000"/>
              <a:gd name="connsiteY5" fmla="*/ 285750 h 29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9000" h="298444">
                <a:moveTo>
                  <a:pt x="4763" y="285750"/>
                </a:moveTo>
                <a:cubicBezTo>
                  <a:pt x="3175" y="190500"/>
                  <a:pt x="1588" y="95250"/>
                  <a:pt x="0" y="0"/>
                </a:cubicBezTo>
                <a:lnTo>
                  <a:pt x="600075" y="9525"/>
                </a:lnTo>
                <a:lnTo>
                  <a:pt x="633413" y="133350"/>
                </a:lnTo>
                <a:cubicBezTo>
                  <a:pt x="638572" y="298444"/>
                  <a:pt x="689000" y="285750"/>
                  <a:pt x="600075" y="285750"/>
                </a:cubicBezTo>
                <a:lnTo>
                  <a:pt x="4763" y="285750"/>
                </a:lnTo>
                <a:close/>
              </a:path>
            </a:pathLst>
          </a:cu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3" name="Freeform 32"/>
          <p:cNvSpPr/>
          <p:nvPr/>
        </p:nvSpPr>
        <p:spPr bwMode="auto">
          <a:xfrm>
            <a:off x="5466859" y="2743665"/>
            <a:ext cx="824248" cy="1416676"/>
          </a:xfrm>
          <a:custGeom>
            <a:avLst/>
            <a:gdLst>
              <a:gd name="connsiteX0" fmla="*/ 824248 w 824248"/>
              <a:gd name="connsiteY0" fmla="*/ 0 h 1416676"/>
              <a:gd name="connsiteX1" fmla="*/ 824248 w 824248"/>
              <a:gd name="connsiteY1" fmla="*/ 1416676 h 1416676"/>
              <a:gd name="connsiteX2" fmla="*/ 528034 w 824248"/>
              <a:gd name="connsiteY2" fmla="*/ 1378039 h 1416676"/>
              <a:gd name="connsiteX3" fmla="*/ 0 w 824248"/>
              <a:gd name="connsiteY3" fmla="*/ 51515 h 1416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4248" h="1416676">
                <a:moveTo>
                  <a:pt x="824248" y="0"/>
                </a:moveTo>
                <a:lnTo>
                  <a:pt x="824248" y="1416676"/>
                </a:lnTo>
                <a:lnTo>
                  <a:pt x="528034" y="1378039"/>
                </a:lnTo>
                <a:lnTo>
                  <a:pt x="0" y="51515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6" name="Rectangle 2"/>
          <p:cNvSpPr txBox="1">
            <a:spLocks noChangeArrowheads="1"/>
          </p:cNvSpPr>
          <p:nvPr/>
        </p:nvSpPr>
        <p:spPr bwMode="auto">
          <a:xfrm>
            <a:off x="5736464" y="5109882"/>
            <a:ext cx="219692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kern="0" dirty="0" smtClean="0">
                <a:solidFill>
                  <a:schemeClr val="tx1"/>
                </a:solidFill>
                <a:latin typeface="+mn-lt"/>
              </a:rPr>
              <a:t>Pad Crater</a:t>
            </a:r>
            <a:endParaRPr kumimoji="0" lang="en-GB" sz="2400" b="0" i="0" u="none" strike="noStrike" kern="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7243354" y="4144191"/>
            <a:ext cx="218803" cy="150223"/>
          </a:xfrm>
          <a:custGeom>
            <a:avLst/>
            <a:gdLst>
              <a:gd name="connsiteX0" fmla="*/ 0 w 218803"/>
              <a:gd name="connsiteY0" fmla="*/ 120832 h 150223"/>
              <a:gd name="connsiteX1" fmla="*/ 9797 w 218803"/>
              <a:gd name="connsiteY1" fmla="*/ 0 h 150223"/>
              <a:gd name="connsiteX2" fmla="*/ 218803 w 218803"/>
              <a:gd name="connsiteY2" fmla="*/ 22860 h 150223"/>
              <a:gd name="connsiteX3" fmla="*/ 195943 w 218803"/>
              <a:gd name="connsiteY3" fmla="*/ 62049 h 150223"/>
              <a:gd name="connsiteX4" fmla="*/ 209006 w 218803"/>
              <a:gd name="connsiteY4" fmla="*/ 81643 h 150223"/>
              <a:gd name="connsiteX5" fmla="*/ 205740 w 218803"/>
              <a:gd name="connsiteY5" fmla="*/ 124098 h 150223"/>
              <a:gd name="connsiteX6" fmla="*/ 218803 w 218803"/>
              <a:gd name="connsiteY6" fmla="*/ 150223 h 150223"/>
              <a:gd name="connsiteX7" fmla="*/ 0 w 218803"/>
              <a:gd name="connsiteY7" fmla="*/ 120832 h 150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8803" h="150223">
                <a:moveTo>
                  <a:pt x="0" y="120832"/>
                </a:moveTo>
                <a:lnTo>
                  <a:pt x="9797" y="0"/>
                </a:lnTo>
                <a:lnTo>
                  <a:pt x="218803" y="22860"/>
                </a:lnTo>
                <a:lnTo>
                  <a:pt x="195943" y="62049"/>
                </a:lnTo>
                <a:lnTo>
                  <a:pt x="209006" y="81643"/>
                </a:lnTo>
                <a:lnTo>
                  <a:pt x="205740" y="124098"/>
                </a:lnTo>
                <a:lnTo>
                  <a:pt x="218803" y="150223"/>
                </a:lnTo>
                <a:lnTo>
                  <a:pt x="0" y="120832"/>
                </a:lnTo>
                <a:close/>
              </a:path>
            </a:pathLst>
          </a:cu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44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10175" y="2331672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Also material properties are dependant on the rate of strain and many manufacturing and end use load conditions that are the cause of failure are high strain rate events</a:t>
            </a:r>
            <a:r>
              <a:rPr kumimoji="0" lang="en-GB" sz="36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“Mechanical Shock”</a:t>
            </a:r>
            <a:r>
              <a:rPr kumimoji="0" lang="en-GB" sz="36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35932" y="2151368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5400" b="0" kern="0" dirty="0" smtClean="0">
                <a:solidFill>
                  <a:schemeClr val="tx1"/>
                </a:solidFill>
                <a:latin typeface="+mn-lt"/>
              </a:rPr>
              <a:t>High speed testing produces the same failure modes as seen in manufacture and end use</a:t>
            </a:r>
            <a:endParaRPr kumimoji="0" lang="en-GB" sz="5400" b="0" i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84417" y="2267278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High speed testing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Vs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3600" b="0" kern="0" dirty="0" smtClean="0">
                <a:solidFill>
                  <a:schemeClr val="tx1"/>
                </a:solidFill>
                <a:latin typeface="+mn-lt"/>
              </a:rPr>
              <a:t>Board Level Drop Testing</a:t>
            </a:r>
            <a:endParaRPr kumimoji="0" lang="en-GB" sz="3600" b="0" i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23054" y="1777881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Board level drop testing</a:t>
            </a:r>
          </a:p>
          <a:p>
            <a:pPr lvl="1" algn="l">
              <a:spcBef>
                <a:spcPct val="20000"/>
              </a:spcBef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Costs 10’s k$US</a:t>
            </a:r>
          </a:p>
          <a:p>
            <a:pPr lvl="1" algn="l">
              <a:spcBef>
                <a:spcPct val="20000"/>
              </a:spcBef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Takes months of preparation</a:t>
            </a:r>
          </a:p>
          <a:p>
            <a:pPr lvl="1" algn="l">
              <a:spcBef>
                <a:spcPct val="20000"/>
              </a:spcBef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Is difficult with possibility of large errors and distributions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High speed impact testing</a:t>
            </a:r>
          </a:p>
          <a:p>
            <a:pPr lvl="1" algn="l">
              <a:spcBef>
                <a:spcPct val="20000"/>
              </a:spcBef>
            </a:pPr>
            <a:r>
              <a:rPr lang="en-GB" sz="2800" b="0" kern="0" dirty="0" smtClean="0">
                <a:solidFill>
                  <a:schemeClr val="tx1"/>
                </a:solidFill>
                <a:latin typeface="+mn-lt"/>
              </a:rPr>
              <a:t>Very low cost $’s/test</a:t>
            </a:r>
          </a:p>
          <a:p>
            <a:pPr lvl="1" algn="l">
              <a:spcBef>
                <a:spcPct val="20000"/>
              </a:spcBef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 time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0" tIns="0" rIns="0" bIns="0" numCol="1" rtlCol="0" anchor="ctr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 bwMode="auto">
        <a:ln>
          <a:headEnd type="none" w="med" len="med"/>
          <a:tailEnd type="none" w="med" len="med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2800</TotalTime>
  <Words>1013</Words>
  <Application>Microsoft Office PowerPoint</Application>
  <PresentationFormat>On-screen Show (4:3)</PresentationFormat>
  <Paragraphs>135</Paragraphs>
  <Slides>37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Standaardontwerp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Company>XYZTEC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XYZTEC presentation</dc:title>
  <dc:creator>Aubert Dupont</dc:creator>
  <cp:lastModifiedBy>Laptop</cp:lastModifiedBy>
  <cp:revision>408</cp:revision>
  <dcterms:created xsi:type="dcterms:W3CDTF">2006-12-05T08:39:21Z</dcterms:created>
  <dcterms:modified xsi:type="dcterms:W3CDTF">2010-09-17T14:15:20Z</dcterms:modified>
</cp:coreProperties>
</file>